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1" r:id="rId4"/>
    <p:sldMasterId id="2147483669" r:id="rId5"/>
  </p:sldMasterIdLst>
  <p:notesMasterIdLst>
    <p:notesMasterId r:id="rId44"/>
  </p:notesMasterIdLst>
  <p:handoutMasterIdLst>
    <p:handoutMasterId r:id="rId45"/>
  </p:handoutMasterIdLst>
  <p:sldIdLst>
    <p:sldId id="294" r:id="rId6"/>
    <p:sldId id="298" r:id="rId7"/>
    <p:sldId id="296" r:id="rId8"/>
    <p:sldId id="297" r:id="rId9"/>
    <p:sldId id="256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92" r:id="rId42"/>
    <p:sldId id="293" r:id="rId43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9EE772-2561-483A-8DAA-FFCDE122A688}" v="160" dt="2020-10-24T13:45:30.209"/>
    <p1510:client id="{1B01BF6B-5F81-4274-AF6E-2A5E7797F2E1}" v="258" dt="2020-10-17T14:47:35.955"/>
    <p1510:client id="{6D6F81A4-6588-4CEC-9C2B-A69789C54016}" v="113" dt="2020-10-31T13:54:13.0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3" autoAdjust="0"/>
    <p:restoredTop sz="94660"/>
  </p:normalViewPr>
  <p:slideViewPr>
    <p:cSldViewPr>
      <p:cViewPr varScale="1">
        <p:scale>
          <a:sx n="119" d="100"/>
          <a:sy n="119" d="100"/>
        </p:scale>
        <p:origin x="114" y="120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482589-CB2F-4003-801D-095B67490E73}" type="datetimeFigureOut">
              <a:rPr lang="en-US"/>
              <a:t>10/31/2020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A4844B-5D5D-4D8E-9E71-6B297DF4019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89861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7D4DBF-746C-4C25-853D-8A1CBE8404F4}" type="datetimeFigureOut">
              <a:rPr lang="en-US"/>
              <a:t>10/31/2020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E0FDE7-FE71-46E3-9512-437B13AD5F4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6979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6994" y="758952"/>
            <a:ext cx="10055781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998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9764" y="4455621"/>
            <a:ext cx="10055781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399" cap="all" spc="200" baseline="0">
                <a:solidFill>
                  <a:schemeClr val="tx2"/>
                </a:solidFill>
                <a:latin typeface="+mj-lt"/>
              </a:defRPr>
            </a:lvl1pPr>
            <a:lvl2pPr marL="457063" indent="0" algn="ctr">
              <a:buNone/>
              <a:defRPr sz="2399"/>
            </a:lvl2pPr>
            <a:lvl3pPr marL="914126" indent="0" algn="ctr">
              <a:buNone/>
              <a:defRPr sz="2399"/>
            </a:lvl3pPr>
            <a:lvl4pPr marL="1371189" indent="0" algn="ctr">
              <a:buNone/>
              <a:defRPr sz="1999"/>
            </a:lvl4pPr>
            <a:lvl5pPr marL="1828251" indent="0" algn="ctr">
              <a:buNone/>
              <a:defRPr sz="1999"/>
            </a:lvl5pPr>
            <a:lvl6pPr marL="2285314" indent="0" algn="ctr">
              <a:buNone/>
              <a:defRPr sz="1999"/>
            </a:lvl6pPr>
            <a:lvl7pPr marL="2742377" indent="0" algn="ctr">
              <a:buNone/>
              <a:defRPr sz="1999"/>
            </a:lvl7pPr>
            <a:lvl8pPr marL="3199440" indent="0" algn="ctr">
              <a:buNone/>
              <a:defRPr sz="1999"/>
            </a:lvl8pPr>
            <a:lvl9pPr marL="3656503" indent="0" algn="ctr">
              <a:buNone/>
              <a:defRPr sz="199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109E3-5CF3-4A4F-A9D1-21A905680E71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421C-2340-4019-BA97-C785B1DEC51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344" y="4343400"/>
            <a:ext cx="987294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53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C1F7-A9E9-4D8B-8C97-C74523B2CF2A}" type="datetimeFigureOut">
              <a:rPr lang="en-US" smtClean="0"/>
              <a:pPr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78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412302"/>
            <a:ext cx="262821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412302"/>
            <a:ext cx="7732286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C1F7-A9E9-4D8B-8C97-C74523B2CF2A}" type="datetimeFigureOut">
              <a:rPr lang="en-US" smtClean="0"/>
              <a:pPr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70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85026" y="998759"/>
            <a:ext cx="9818774" cy="36106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33" b="0" i="0">
                <a:solidFill>
                  <a:srgbClr val="20202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324" y="3840481"/>
            <a:ext cx="8532178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433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654" y="2099733"/>
            <a:ext cx="8823360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654" y="4777380"/>
            <a:ext cx="8823360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6210" y="1792264"/>
            <a:ext cx="990599" cy="304720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49143" y="3227872"/>
            <a:ext cx="3859795" cy="304722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5094" y="0"/>
            <a:ext cx="68562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49844" y="295730"/>
            <a:ext cx="837981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825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654" y="2603500"/>
            <a:ext cx="8823361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716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88825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4" y="2677645"/>
            <a:ext cx="4349892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3764" y="2677644"/>
            <a:ext cx="3756566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06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5094" y="0"/>
            <a:ext cx="68562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6889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653" y="2603501"/>
            <a:ext cx="4823901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7096" y="2603500"/>
            <a:ext cx="4823902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4891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2603500"/>
            <a:ext cx="482390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063" indent="0">
              <a:buNone/>
              <a:defRPr sz="2000" b="1"/>
            </a:lvl2pPr>
            <a:lvl3pPr marL="914126" indent="0">
              <a:buNone/>
              <a:defRPr sz="1800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653" y="3179763"/>
            <a:ext cx="4823901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7096" y="2603500"/>
            <a:ext cx="482390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063" indent="0">
              <a:buNone/>
              <a:defRPr sz="2000" b="1"/>
            </a:lvl2pPr>
            <a:lvl3pPr marL="914126" indent="0">
              <a:buNone/>
              <a:defRPr sz="1800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7096" y="3179763"/>
            <a:ext cx="4823902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703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654" y="973668"/>
            <a:ext cx="8759131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373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5094" y="0"/>
            <a:ext cx="68562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660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C1F7-A9E9-4D8B-8C97-C74523B2CF2A}" type="datetimeFigureOut">
              <a:rPr lang="en-US" smtClean="0"/>
              <a:pPr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59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88825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4" y="1295400"/>
            <a:ext cx="2792431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641" y="1447800"/>
            <a:ext cx="5188714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653" y="3129281"/>
            <a:ext cx="2792431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5094" y="0"/>
            <a:ext cx="68562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1149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88825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4" y="1693334"/>
            <a:ext cx="3864127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6165" y="1143000"/>
            <a:ext cx="322635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653" y="3657600"/>
            <a:ext cx="3858207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5094" y="0"/>
            <a:ext cx="68562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4770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88825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4" y="4969927"/>
            <a:ext cx="8823361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654" y="685800"/>
            <a:ext cx="8823361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3" y="5536665"/>
            <a:ext cx="8823360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5094" y="0"/>
            <a:ext cx="68562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1594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499" y="1063417"/>
            <a:ext cx="88295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543300"/>
            <a:ext cx="8823361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5094" y="0"/>
            <a:ext cx="68562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0229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88825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337" y="607336"/>
            <a:ext cx="8017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1884" y="2613787"/>
            <a:ext cx="6525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466" y="982134"/>
            <a:ext cx="8451704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439" y="3678766"/>
            <a:ext cx="7729206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5029200"/>
            <a:ext cx="9242489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5094" y="0"/>
            <a:ext cx="68562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8106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88825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3" y="2370667"/>
            <a:ext cx="8823362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5024967"/>
            <a:ext cx="8823361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06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5094" y="0"/>
            <a:ext cx="68562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458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4" y="973668"/>
            <a:ext cx="8823361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3" y="2603502"/>
            <a:ext cx="31410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063" indent="0">
              <a:buNone/>
              <a:defRPr sz="2000" b="1"/>
            </a:lvl2pPr>
            <a:lvl3pPr marL="914126" indent="0">
              <a:buNone/>
              <a:defRPr sz="1800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653" y="3179765"/>
            <a:ext cx="3141061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1547" y="2603500"/>
            <a:ext cx="314618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063" indent="0">
              <a:buNone/>
              <a:defRPr sz="2000" b="1"/>
            </a:lvl2pPr>
            <a:lvl3pPr marL="914126" indent="0">
              <a:buNone/>
              <a:defRPr sz="1800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1547" y="3179764"/>
            <a:ext cx="314618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081" y="2603501"/>
            <a:ext cx="314491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063" indent="0">
              <a:buNone/>
              <a:defRPr sz="2000" b="1"/>
            </a:lvl2pPr>
            <a:lvl3pPr marL="914126" indent="0">
              <a:buNone/>
              <a:defRPr sz="1800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275" y="3179763"/>
            <a:ext cx="3144717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2824" y="2569634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0377" y="2569634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8695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4" y="973668"/>
            <a:ext cx="8823361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3" y="4532844"/>
            <a:ext cx="304964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063" indent="0">
              <a:buNone/>
              <a:defRPr sz="2000" b="1"/>
            </a:lvl2pPr>
            <a:lvl3pPr marL="914126" indent="0">
              <a:buNone/>
              <a:defRPr sz="1800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206" y="2603500"/>
            <a:ext cx="26905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653" y="5109106"/>
            <a:ext cx="3049644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7675" y="4532845"/>
            <a:ext cx="30496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063" indent="0">
              <a:buNone/>
              <a:defRPr sz="2000" b="1"/>
            </a:lvl2pPr>
            <a:lvl3pPr marL="914126" indent="0">
              <a:buNone/>
              <a:defRPr sz="1800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7226" y="2603500"/>
            <a:ext cx="26905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982" y="5109105"/>
            <a:ext cx="3049644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0697" y="4532845"/>
            <a:ext cx="305030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063" indent="0">
              <a:buNone/>
              <a:defRPr sz="2000" b="1"/>
            </a:lvl2pPr>
            <a:lvl3pPr marL="914126" indent="0">
              <a:buNone/>
              <a:defRPr sz="1800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0905" y="2603500"/>
            <a:ext cx="26905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0696" y="5109104"/>
            <a:ext cx="3050301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4684" y="2569634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5771" y="2569634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0965" y="6391839"/>
            <a:ext cx="3643333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6873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4" y="973668"/>
            <a:ext cx="8823361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654" y="2603500"/>
            <a:ext cx="8823361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2654" y="6391839"/>
            <a:ext cx="990341" cy="304799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10/31/2020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5013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88825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3000" y="1278467"/>
            <a:ext cx="1409598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654" y="1278467"/>
            <a:ext cx="6254396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0330" y="6391839"/>
            <a:ext cx="991877" cy="304799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10/31/2020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5094" y="0"/>
            <a:ext cx="68562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171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994" y="758952"/>
            <a:ext cx="10055781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7998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994" y="4453128"/>
            <a:ext cx="10055781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399" cap="all" spc="200" baseline="0">
                <a:solidFill>
                  <a:schemeClr val="tx2"/>
                </a:solidFill>
                <a:latin typeface="+mj-lt"/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C1F7-A9E9-4D8B-8C97-C74523B2CF2A}" type="datetimeFigureOut">
              <a:rPr lang="en-US" smtClean="0"/>
              <a:pPr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344" y="4343400"/>
            <a:ext cx="987294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13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6992" y="1845734"/>
            <a:ext cx="4936474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6301" y="1845735"/>
            <a:ext cx="4936474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C1F7-A9E9-4D8B-8C97-C74523B2CF2A}" type="datetimeFigureOut">
              <a:rPr lang="en-US" smtClean="0"/>
              <a:pPr/>
              <a:t>10/31/2020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8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994" y="1846052"/>
            <a:ext cx="4936474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999" b="0" cap="all" baseline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6994" y="2582334"/>
            <a:ext cx="4936474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6301" y="1846052"/>
            <a:ext cx="4936474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999" b="0" cap="all" baseline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6301" y="2582334"/>
            <a:ext cx="4936474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C1F7-A9E9-4D8B-8C97-C74523B2CF2A}" type="datetimeFigureOut">
              <a:rPr lang="en-US" smtClean="0"/>
              <a:pPr/>
              <a:t>10/31/2020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14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C1F7-A9E9-4D8B-8C97-C74523B2CF2A}" type="datetimeFigureOut">
              <a:rPr lang="en-US" smtClean="0"/>
              <a:pPr/>
              <a:t>10/31/2020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00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C1F7-A9E9-4D8B-8C97-C74523B2CF2A}" type="datetimeFigureOut">
              <a:rPr lang="en-US" smtClean="0"/>
              <a:pPr/>
              <a:t>10/31/2020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4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" y="0"/>
            <a:ext cx="404973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39019" y="0"/>
            <a:ext cx="6399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81" y="594359"/>
            <a:ext cx="3199567" cy="2286000"/>
          </a:xfrm>
        </p:spPr>
        <p:txBody>
          <a:bodyPr anchor="b">
            <a:normAutofit/>
          </a:bodyPr>
          <a:lstStyle>
            <a:lvl1pPr>
              <a:defRPr sz="3599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9350" y="731520"/>
            <a:ext cx="6490549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081" y="2926080"/>
            <a:ext cx="3199567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391" y="6459786"/>
            <a:ext cx="2617828" cy="365125"/>
          </a:xfrm>
        </p:spPr>
        <p:txBody>
          <a:bodyPr/>
          <a:lstStyle>
            <a:lvl1pPr algn="l">
              <a:defRPr/>
            </a:lvl1pPr>
          </a:lstStyle>
          <a:p>
            <a:fld id="{881DC1F7-A9E9-4D8B-8C97-C74523B2CF2A}" type="datetimeFigureOut">
              <a:rPr lang="en-US" smtClean="0"/>
              <a:pPr/>
              <a:t>10/31/2020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799350" y="6459786"/>
            <a:ext cx="464699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4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5651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995" y="5074920"/>
            <a:ext cx="10111011" cy="822960"/>
          </a:xfrm>
        </p:spPr>
        <p:txBody>
          <a:bodyPr lIns="91440" tIns="0" rIns="91440" bIns="0" anchor="b">
            <a:noAutofit/>
          </a:bodyPr>
          <a:lstStyle>
            <a:lvl1pPr>
              <a:defRPr sz="3599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88810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994" y="5907024"/>
            <a:ext cx="1011063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C1F7-A9E9-4D8B-8C97-C74523B2CF2A}" type="datetimeFigureOut">
              <a:rPr lang="en-US" smtClean="0"/>
              <a:pPr/>
              <a:t>10/31/2020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87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1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994" y="1845734"/>
            <a:ext cx="1005578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6995" y="6459786"/>
            <a:ext cx="24716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81DC1F7-A9E9-4D8B-8C97-C74523B2CF2A}" type="datetimeFigureOut">
              <a:rPr lang="en-US" smtClean="0"/>
              <a:pPr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5225" y="6459786"/>
            <a:ext cx="48215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97880" y="6459786"/>
            <a:ext cx="1311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221" y="1737845"/>
            <a:ext cx="996436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9620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  <p:sldLayoutId id="2147483893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126" rtl="0" eaLnBrk="1" latinLnBrk="0" hangingPunct="1">
        <a:lnSpc>
          <a:spcPct val="85000"/>
        </a:lnSpc>
        <a:spcBef>
          <a:spcPct val="0"/>
        </a:spcBef>
        <a:buNone/>
        <a:defRPr sz="4799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13" indent="-91413" algn="l" defTabSz="914126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3933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7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758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583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408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67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61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55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49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88825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654" y="973668"/>
            <a:ext cx="8759131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2603500"/>
            <a:ext cx="8759131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330" y="6391839"/>
            <a:ext cx="990341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0964" y="6391839"/>
            <a:ext cx="385879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5094" y="0"/>
            <a:ext cx="68562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49844" y="295730"/>
            <a:ext cx="837981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350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457063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797" indent="-342797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727" indent="-285664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2657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599720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6783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3846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0908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7971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5034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gitbranching.js.org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marklodato.github.io/visual-git-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codingdomain.com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ndpsoftware.com/git-cheatsheet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utt.ly/HghUHcV" TargetMode="External"/><Relationship Id="rId2" Type="http://schemas.openxmlformats.org/officeDocument/2006/relationships/hyperlink" Target="https://cutt.ly/gghUDL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git-scm.com/download/win" TargetMode="External"/><Relationship Id="rId2" Type="http://schemas.openxmlformats.org/officeDocument/2006/relationships/hyperlink" Target="http://git-scm.com/download/mac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://www.github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07FC5-F804-42A9-8F41-1D7367FB09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950" dirty="0"/>
              <a:t>Learn Python 12 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122777-C8A4-44B5-A341-B926ED4F90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Vishal Yelisetti</a:t>
            </a:r>
          </a:p>
        </p:txBody>
      </p:sp>
    </p:spTree>
    <p:extLst>
      <p:ext uri="{BB962C8B-B14F-4D97-AF65-F5344CB8AC3E}">
        <p14:creationId xmlns:p14="http://schemas.microsoft.com/office/powerpoint/2010/main" val="272001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5585698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-33" dirty="0"/>
              <a:t>What </a:t>
            </a:r>
            <a:r>
              <a:rPr sz="4266" spc="107" dirty="0"/>
              <a:t>is version</a:t>
            </a:r>
            <a:r>
              <a:rPr sz="4266" spc="272" dirty="0"/>
              <a:t> </a:t>
            </a:r>
            <a:r>
              <a:rPr sz="4266" spc="33" dirty="0"/>
              <a:t>control?</a:t>
            </a:r>
            <a:endParaRPr sz="4266"/>
          </a:p>
        </p:txBody>
      </p:sp>
      <p:sp>
        <p:nvSpPr>
          <p:cNvPr id="3" name="object 3"/>
          <p:cNvSpPr txBox="1"/>
          <p:nvPr/>
        </p:nvSpPr>
        <p:spPr>
          <a:xfrm>
            <a:off x="4210222" y="1719180"/>
            <a:ext cx="7228650" cy="4220792"/>
          </a:xfrm>
          <a:prstGeom prst="rect">
            <a:avLst/>
          </a:prstGeom>
        </p:spPr>
        <p:txBody>
          <a:bodyPr vert="horz" wrap="square" lIns="0" tIns="77872" rIns="0" bIns="0" rtlCol="0">
            <a:spAutoFit/>
          </a:bodyPr>
          <a:lstStyle/>
          <a:p>
            <a:pPr marL="694093" marR="625530" indent="-677164">
              <a:lnSpc>
                <a:spcPts val="3732"/>
              </a:lnSpc>
              <a:spcBef>
                <a:spcPts val="612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466" spc="233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466" spc="93" dirty="0">
                <a:solidFill>
                  <a:srgbClr val="414141"/>
                </a:solidFill>
                <a:latin typeface="Calibri"/>
                <a:cs typeface="Calibri"/>
              </a:rPr>
              <a:t>system </a:t>
            </a:r>
            <a:r>
              <a:rPr sz="3466" spc="-60" dirty="0">
                <a:solidFill>
                  <a:srgbClr val="414141"/>
                </a:solidFill>
                <a:latin typeface="Calibri"/>
                <a:cs typeface="Calibri"/>
              </a:rPr>
              <a:t>that </a:t>
            </a:r>
            <a:r>
              <a:rPr sz="3466" spc="207" dirty="0">
                <a:solidFill>
                  <a:srgbClr val="414141"/>
                </a:solidFill>
                <a:latin typeface="Calibri"/>
                <a:cs typeface="Calibri"/>
              </a:rPr>
              <a:t>keeps </a:t>
            </a:r>
            <a:r>
              <a:rPr sz="3466" spc="113" dirty="0">
                <a:solidFill>
                  <a:srgbClr val="414141"/>
                </a:solidFill>
                <a:latin typeface="Calibri"/>
                <a:cs typeface="Calibri"/>
              </a:rPr>
              <a:t>records</a:t>
            </a:r>
            <a:r>
              <a:rPr sz="3466" spc="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466" dirty="0">
                <a:solidFill>
                  <a:srgbClr val="414141"/>
                </a:solidFill>
                <a:latin typeface="Calibri"/>
                <a:cs typeface="Calibri"/>
              </a:rPr>
              <a:t>of  </a:t>
            </a:r>
            <a:r>
              <a:rPr sz="3466" spc="47" dirty="0">
                <a:solidFill>
                  <a:srgbClr val="414141"/>
                </a:solidFill>
                <a:latin typeface="Calibri"/>
                <a:cs typeface="Calibri"/>
              </a:rPr>
              <a:t>your</a:t>
            </a:r>
            <a:r>
              <a:rPr sz="3466" spc="10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466" spc="187" dirty="0">
                <a:solidFill>
                  <a:srgbClr val="414141"/>
                </a:solidFill>
                <a:latin typeface="Calibri"/>
                <a:cs typeface="Calibri"/>
              </a:rPr>
              <a:t>changes</a:t>
            </a:r>
            <a:endParaRPr sz="3466">
              <a:latin typeface="Calibri"/>
              <a:cs typeface="Calibri"/>
            </a:endParaRPr>
          </a:p>
          <a:p>
            <a:pPr marL="694093" marR="2101748" indent="-677164">
              <a:lnSpc>
                <a:spcPts val="3706"/>
              </a:lnSpc>
              <a:spcBef>
                <a:spcPts val="853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466" spc="87" dirty="0">
                <a:solidFill>
                  <a:srgbClr val="414141"/>
                </a:solidFill>
                <a:latin typeface="Calibri"/>
                <a:cs typeface="Calibri"/>
              </a:rPr>
              <a:t>Allows </a:t>
            </a:r>
            <a:r>
              <a:rPr sz="3466" spc="-33" dirty="0">
                <a:solidFill>
                  <a:srgbClr val="414141"/>
                </a:solidFill>
                <a:latin typeface="Calibri"/>
                <a:cs typeface="Calibri"/>
              </a:rPr>
              <a:t>for </a:t>
            </a:r>
            <a:r>
              <a:rPr sz="3466" spc="60" dirty="0">
                <a:solidFill>
                  <a:srgbClr val="414141"/>
                </a:solidFill>
                <a:latin typeface="Calibri"/>
                <a:cs typeface="Calibri"/>
              </a:rPr>
              <a:t>collaborative  </a:t>
            </a:r>
            <a:r>
              <a:rPr sz="3466" spc="93" dirty="0">
                <a:solidFill>
                  <a:srgbClr val="414141"/>
                </a:solidFill>
                <a:latin typeface="Calibri"/>
                <a:cs typeface="Calibri"/>
              </a:rPr>
              <a:t>development</a:t>
            </a:r>
            <a:endParaRPr sz="3466">
              <a:latin typeface="Calibri"/>
              <a:cs typeface="Calibri"/>
            </a:endParaRPr>
          </a:p>
          <a:p>
            <a:pPr marL="694093" marR="717794" indent="-677164">
              <a:lnSpc>
                <a:spcPts val="3706"/>
              </a:lnSpc>
              <a:spcBef>
                <a:spcPts val="853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466" spc="87" dirty="0">
                <a:solidFill>
                  <a:srgbClr val="414141"/>
                </a:solidFill>
                <a:latin typeface="Calibri"/>
                <a:cs typeface="Calibri"/>
              </a:rPr>
              <a:t>Allows </a:t>
            </a:r>
            <a:r>
              <a:rPr sz="3466" spc="100" dirty="0">
                <a:solidFill>
                  <a:srgbClr val="414141"/>
                </a:solidFill>
                <a:latin typeface="Calibri"/>
                <a:cs typeface="Calibri"/>
              </a:rPr>
              <a:t>you </a:t>
            </a:r>
            <a:r>
              <a:rPr sz="3466" spc="-33" dirty="0">
                <a:solidFill>
                  <a:srgbClr val="414141"/>
                </a:solidFill>
                <a:latin typeface="Calibri"/>
                <a:cs typeface="Calibri"/>
              </a:rPr>
              <a:t>to </a:t>
            </a:r>
            <a:r>
              <a:rPr sz="3466" spc="93" dirty="0">
                <a:solidFill>
                  <a:srgbClr val="414141"/>
                </a:solidFill>
                <a:latin typeface="Calibri"/>
                <a:cs typeface="Calibri"/>
              </a:rPr>
              <a:t>know </a:t>
            </a:r>
            <a:r>
              <a:rPr sz="3466" spc="67" dirty="0">
                <a:solidFill>
                  <a:srgbClr val="414141"/>
                </a:solidFill>
                <a:latin typeface="Calibri"/>
                <a:cs typeface="Calibri"/>
              </a:rPr>
              <a:t>who </a:t>
            </a:r>
            <a:r>
              <a:rPr sz="3466" spc="127" dirty="0">
                <a:solidFill>
                  <a:srgbClr val="414141"/>
                </a:solidFill>
                <a:latin typeface="Calibri"/>
                <a:cs typeface="Calibri"/>
              </a:rPr>
              <a:t>made  </a:t>
            </a:r>
            <a:r>
              <a:rPr sz="3466" dirty="0">
                <a:solidFill>
                  <a:srgbClr val="414141"/>
                </a:solidFill>
                <a:latin typeface="Calibri"/>
                <a:cs typeface="Calibri"/>
              </a:rPr>
              <a:t>what </a:t>
            </a:r>
            <a:r>
              <a:rPr sz="3466" spc="187" dirty="0">
                <a:solidFill>
                  <a:srgbClr val="414141"/>
                </a:solidFill>
                <a:latin typeface="Calibri"/>
                <a:cs typeface="Calibri"/>
              </a:rPr>
              <a:t>changes </a:t>
            </a:r>
            <a:r>
              <a:rPr sz="3466" spc="113" dirty="0">
                <a:solidFill>
                  <a:srgbClr val="414141"/>
                </a:solidFill>
                <a:latin typeface="Calibri"/>
                <a:cs typeface="Calibri"/>
              </a:rPr>
              <a:t>and</a:t>
            </a:r>
            <a:r>
              <a:rPr sz="3466" spc="12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466" spc="87" dirty="0">
                <a:solidFill>
                  <a:srgbClr val="414141"/>
                </a:solidFill>
                <a:latin typeface="Calibri"/>
                <a:cs typeface="Calibri"/>
              </a:rPr>
              <a:t>when</a:t>
            </a:r>
            <a:endParaRPr sz="3466">
              <a:latin typeface="Calibri"/>
              <a:cs typeface="Calibri"/>
            </a:endParaRPr>
          </a:p>
          <a:p>
            <a:pPr marL="694093" marR="6772" indent="-677164">
              <a:lnSpc>
                <a:spcPts val="3839"/>
              </a:lnSpc>
              <a:spcBef>
                <a:spcPts val="746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466" b="1" u="heavy" spc="100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Allows </a:t>
            </a:r>
            <a:r>
              <a:rPr sz="3466" b="1" u="heavy" spc="107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you </a:t>
            </a:r>
            <a:r>
              <a:rPr sz="3466" b="1" u="heavy" spc="13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to </a:t>
            </a:r>
            <a:r>
              <a:rPr sz="3466" b="1" u="heavy" spc="53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revert </a:t>
            </a:r>
            <a:r>
              <a:rPr sz="3466" b="1" u="heavy" spc="113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any </a:t>
            </a:r>
            <a:r>
              <a:rPr sz="3466" b="1" u="heavy" spc="200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changes  </a:t>
            </a:r>
            <a:r>
              <a:rPr sz="3466" b="1" u="heavy" spc="133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and </a:t>
            </a:r>
            <a:r>
              <a:rPr sz="3466" b="1" u="heavy" spc="240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go </a:t>
            </a:r>
            <a:r>
              <a:rPr sz="3466" b="1" u="heavy" spc="180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back </a:t>
            </a:r>
            <a:r>
              <a:rPr sz="3466" b="1" u="heavy" spc="13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to </a:t>
            </a:r>
            <a:r>
              <a:rPr sz="3466" b="1" u="heavy" spc="147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a </a:t>
            </a:r>
            <a:r>
              <a:rPr sz="3466" b="1" u="heavy" spc="107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previous</a:t>
            </a:r>
            <a:r>
              <a:rPr sz="3466" b="1" u="heavy" spc="-120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 </a:t>
            </a:r>
            <a:r>
              <a:rPr sz="3466" b="1" u="heavy" spc="73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state</a:t>
            </a:r>
            <a:endParaRPr sz="3466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6256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" y="895"/>
            <a:ext cx="12177545" cy="68562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3" name="object 3"/>
          <p:cNvSpPr/>
          <p:nvPr/>
        </p:nvSpPr>
        <p:spPr>
          <a:xfrm>
            <a:off x="1953135" y="2238392"/>
            <a:ext cx="10236074" cy="2212609"/>
          </a:xfrm>
          <a:custGeom>
            <a:avLst/>
            <a:gdLst/>
            <a:ahLst/>
            <a:cxnLst/>
            <a:rect l="l" t="t" r="r" b="b"/>
            <a:pathLst>
              <a:path w="7679055" h="1659889">
                <a:moveTo>
                  <a:pt x="0" y="0"/>
                </a:moveTo>
                <a:lnTo>
                  <a:pt x="7678765" y="0"/>
                </a:lnTo>
                <a:lnTo>
                  <a:pt x="7678765" y="1659660"/>
                </a:lnTo>
                <a:lnTo>
                  <a:pt x="0" y="1659660"/>
                </a:lnTo>
                <a:lnTo>
                  <a:pt x="0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4" name="object 4"/>
          <p:cNvSpPr txBox="1"/>
          <p:nvPr/>
        </p:nvSpPr>
        <p:spPr>
          <a:xfrm>
            <a:off x="2058094" y="2921319"/>
            <a:ext cx="3363777" cy="837640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16929">
              <a:spcBef>
                <a:spcPts val="133"/>
              </a:spcBef>
            </a:pPr>
            <a:r>
              <a:rPr sz="5332" spc="-40" dirty="0">
                <a:solidFill>
                  <a:srgbClr val="FFFFFF"/>
                </a:solidFill>
                <a:latin typeface="Calibri"/>
                <a:cs typeface="Calibri"/>
              </a:rPr>
              <a:t>What </a:t>
            </a:r>
            <a:r>
              <a:rPr sz="5332" spc="133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5332" spc="31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332" spc="27" dirty="0">
                <a:solidFill>
                  <a:srgbClr val="FFFFFF"/>
                </a:solidFill>
                <a:latin typeface="Calibri"/>
                <a:cs typeface="Calibri"/>
              </a:rPr>
              <a:t>git?</a:t>
            </a:r>
            <a:endParaRPr sz="5332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" y="2238392"/>
            <a:ext cx="1953598" cy="2212609"/>
          </a:xfrm>
          <a:custGeom>
            <a:avLst/>
            <a:gdLst/>
            <a:ahLst/>
            <a:cxnLst/>
            <a:rect l="l" t="t" r="r" b="b"/>
            <a:pathLst>
              <a:path w="1465580" h="1659889">
                <a:moveTo>
                  <a:pt x="0" y="0"/>
                </a:moveTo>
                <a:lnTo>
                  <a:pt x="1465230" y="0"/>
                </a:lnTo>
                <a:lnTo>
                  <a:pt x="1465230" y="1659660"/>
                </a:lnTo>
                <a:lnTo>
                  <a:pt x="0" y="1659660"/>
                </a:lnTo>
                <a:lnTo>
                  <a:pt x="0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0132" y="2280060"/>
            <a:ext cx="980185" cy="1986416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12797" spc="960" dirty="0">
                <a:solidFill>
                  <a:srgbClr val="3D8CA0"/>
                </a:solidFill>
              </a:rPr>
              <a:t>2</a:t>
            </a:r>
            <a:endParaRPr sz="12797"/>
          </a:p>
        </p:txBody>
      </p:sp>
    </p:spTree>
    <p:extLst>
      <p:ext uri="{BB962C8B-B14F-4D97-AF65-F5344CB8AC3E}">
        <p14:creationId xmlns:p14="http://schemas.microsoft.com/office/powerpoint/2010/main" val="363659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5585698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-33" dirty="0"/>
              <a:t>What </a:t>
            </a:r>
            <a:r>
              <a:rPr sz="4266" spc="107" dirty="0"/>
              <a:t>is version</a:t>
            </a:r>
            <a:r>
              <a:rPr sz="4266" spc="272" dirty="0"/>
              <a:t> </a:t>
            </a:r>
            <a:r>
              <a:rPr sz="4266" spc="33" dirty="0"/>
              <a:t>control?</a:t>
            </a:r>
            <a:endParaRPr sz="4266"/>
          </a:p>
        </p:txBody>
      </p:sp>
      <p:sp>
        <p:nvSpPr>
          <p:cNvPr id="3" name="object 3"/>
          <p:cNvSpPr txBox="1"/>
          <p:nvPr/>
        </p:nvSpPr>
        <p:spPr>
          <a:xfrm>
            <a:off x="4210222" y="1662973"/>
            <a:ext cx="6429605" cy="4285341"/>
          </a:xfrm>
          <a:prstGeom prst="rect">
            <a:avLst/>
          </a:prstGeom>
        </p:spPr>
        <p:txBody>
          <a:bodyPr vert="horz" wrap="square" lIns="0" tIns="69407" rIns="0" bIns="0" rtlCol="0">
            <a:spAutoFit/>
          </a:bodyPr>
          <a:lstStyle/>
          <a:p>
            <a:pPr marL="694093" indent="-677164">
              <a:spcBef>
                <a:spcPts val="545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47" dirty="0">
                <a:solidFill>
                  <a:srgbClr val="414141"/>
                </a:solidFill>
                <a:latin typeface="Calibri"/>
                <a:cs typeface="Calibri"/>
              </a:rPr>
              <a:t>Distributed </a:t>
            </a:r>
            <a:r>
              <a:rPr sz="3732" spc="93" dirty="0">
                <a:solidFill>
                  <a:srgbClr val="414141"/>
                </a:solidFill>
                <a:latin typeface="Calibri"/>
                <a:cs typeface="Calibri"/>
              </a:rPr>
              <a:t>version</a:t>
            </a:r>
            <a:r>
              <a:rPr sz="3732" spc="14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33" dirty="0">
                <a:solidFill>
                  <a:srgbClr val="414141"/>
                </a:solidFill>
                <a:latin typeface="Calibri"/>
                <a:cs typeface="Calibri"/>
              </a:rPr>
              <a:t>control</a:t>
            </a:r>
            <a:endParaRPr sz="3732" dirty="0">
              <a:latin typeface="Calibri"/>
              <a:cs typeface="Calibri"/>
            </a:endParaRPr>
          </a:p>
          <a:p>
            <a:pPr marL="694093" marR="6772" indent="-677164">
              <a:lnSpc>
                <a:spcPct val="89700"/>
              </a:lnSpc>
              <a:spcBef>
                <a:spcPts val="880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160" dirty="0">
                <a:solidFill>
                  <a:srgbClr val="414141"/>
                </a:solidFill>
                <a:latin typeface="Calibri"/>
                <a:cs typeface="Calibri"/>
              </a:rPr>
              <a:t>Users </a:t>
            </a:r>
            <a:r>
              <a:rPr sz="3732" spc="213" dirty="0">
                <a:solidFill>
                  <a:srgbClr val="414141"/>
                </a:solidFill>
                <a:latin typeface="Calibri"/>
                <a:cs typeface="Calibri"/>
              </a:rPr>
              <a:t>keep </a:t>
            </a:r>
            <a:r>
              <a:rPr sz="3732" spc="27" dirty="0">
                <a:solidFill>
                  <a:srgbClr val="414141"/>
                </a:solidFill>
                <a:latin typeface="Calibri"/>
                <a:cs typeface="Calibri"/>
              </a:rPr>
              <a:t>entire </a:t>
            </a:r>
            <a:r>
              <a:rPr sz="3732" spc="213" dirty="0">
                <a:solidFill>
                  <a:srgbClr val="414141"/>
                </a:solidFill>
                <a:latin typeface="Calibri"/>
                <a:cs typeface="Calibri"/>
              </a:rPr>
              <a:t>code</a:t>
            </a:r>
            <a:r>
              <a:rPr sz="3732" spc="-13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127" dirty="0">
                <a:solidFill>
                  <a:srgbClr val="414141"/>
                </a:solidFill>
                <a:latin typeface="Calibri"/>
                <a:cs typeface="Calibri"/>
              </a:rPr>
              <a:t>and  </a:t>
            </a:r>
            <a:r>
              <a:rPr sz="3732" spc="20" dirty="0">
                <a:solidFill>
                  <a:srgbClr val="414141"/>
                </a:solidFill>
                <a:latin typeface="Calibri"/>
                <a:cs typeface="Calibri"/>
              </a:rPr>
              <a:t>history </a:t>
            </a:r>
            <a:r>
              <a:rPr sz="3732" spc="107" dirty="0">
                <a:solidFill>
                  <a:srgbClr val="414141"/>
                </a:solidFill>
                <a:latin typeface="Calibri"/>
                <a:cs typeface="Calibri"/>
              </a:rPr>
              <a:t>on </a:t>
            </a:r>
            <a:r>
              <a:rPr sz="3732" spc="-20" dirty="0">
                <a:solidFill>
                  <a:srgbClr val="414141"/>
                </a:solidFill>
                <a:latin typeface="Calibri"/>
                <a:cs typeface="Calibri"/>
              </a:rPr>
              <a:t>their </a:t>
            </a:r>
            <a:r>
              <a:rPr sz="3732" spc="53" dirty="0">
                <a:solidFill>
                  <a:srgbClr val="414141"/>
                </a:solidFill>
                <a:latin typeface="Calibri"/>
                <a:cs typeface="Calibri"/>
              </a:rPr>
              <a:t>location  </a:t>
            </a:r>
            <a:r>
              <a:rPr sz="3732" spc="113" dirty="0">
                <a:solidFill>
                  <a:srgbClr val="414141"/>
                </a:solidFill>
                <a:latin typeface="Calibri"/>
                <a:cs typeface="Calibri"/>
              </a:rPr>
              <a:t>machines</a:t>
            </a:r>
            <a:endParaRPr sz="3732" dirty="0">
              <a:latin typeface="Calibri"/>
              <a:cs typeface="Calibri"/>
            </a:endParaRPr>
          </a:p>
          <a:p>
            <a:pPr marL="998817" marR="253937" lvl="1" indent="-372440">
              <a:lnSpc>
                <a:spcPts val="3492"/>
              </a:lnSpc>
              <a:spcBef>
                <a:spcPts val="746"/>
              </a:spcBef>
              <a:buClr>
                <a:srgbClr val="E5425D"/>
              </a:buClr>
              <a:buFont typeface="Arial"/>
              <a:buChar char="•"/>
              <a:tabLst>
                <a:tab pos="1006435" algn="l"/>
                <a:tab pos="1007281" algn="l"/>
              </a:tabLst>
            </a:pPr>
            <a:r>
              <a:rPr sz="3199" spc="133" dirty="0">
                <a:solidFill>
                  <a:srgbClr val="202020"/>
                </a:solidFill>
                <a:latin typeface="Calibri"/>
                <a:cs typeface="Calibri"/>
              </a:rPr>
              <a:t>Users can </a:t>
            </a:r>
            <a:r>
              <a:rPr sz="3199" spc="120" dirty="0">
                <a:solidFill>
                  <a:srgbClr val="202020"/>
                </a:solidFill>
                <a:latin typeface="Calibri"/>
                <a:cs typeface="Calibri"/>
              </a:rPr>
              <a:t>make </a:t>
            </a:r>
            <a:r>
              <a:rPr sz="3199" spc="87" dirty="0">
                <a:solidFill>
                  <a:srgbClr val="202020"/>
                </a:solidFill>
                <a:latin typeface="Calibri"/>
                <a:cs typeface="Calibri"/>
              </a:rPr>
              <a:t>any</a:t>
            </a:r>
            <a:r>
              <a:rPr sz="3199" spc="-20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3199" spc="167" dirty="0">
                <a:solidFill>
                  <a:srgbClr val="202020"/>
                </a:solidFill>
                <a:latin typeface="Calibri"/>
                <a:cs typeface="Calibri"/>
              </a:rPr>
              <a:t>changes  </a:t>
            </a:r>
            <a:r>
              <a:rPr sz="3199" spc="-27" dirty="0">
                <a:solidFill>
                  <a:srgbClr val="202020"/>
                </a:solidFill>
                <a:latin typeface="Calibri"/>
                <a:cs typeface="Calibri"/>
              </a:rPr>
              <a:t>without </a:t>
            </a:r>
            <a:r>
              <a:rPr sz="3199" dirty="0">
                <a:solidFill>
                  <a:srgbClr val="202020"/>
                </a:solidFill>
                <a:latin typeface="Calibri"/>
                <a:cs typeface="Calibri"/>
              </a:rPr>
              <a:t>internet</a:t>
            </a:r>
            <a:r>
              <a:rPr sz="3199" spc="207" dirty="0">
                <a:solidFill>
                  <a:srgbClr val="202020"/>
                </a:solidFill>
                <a:latin typeface="Calibri"/>
                <a:cs typeface="Calibri"/>
              </a:rPr>
              <a:t> access</a:t>
            </a:r>
            <a:endParaRPr sz="3199" dirty="0">
              <a:latin typeface="Calibri"/>
              <a:cs typeface="Calibri"/>
            </a:endParaRPr>
          </a:p>
          <a:p>
            <a:pPr marL="998817" marR="51634" lvl="1" indent="-372440">
              <a:lnSpc>
                <a:spcPts val="3359"/>
              </a:lnSpc>
              <a:spcBef>
                <a:spcPts val="853"/>
              </a:spcBef>
              <a:buClr>
                <a:srgbClr val="E5425D"/>
              </a:buClr>
              <a:buFont typeface="Arial"/>
              <a:buChar char="•"/>
              <a:tabLst>
                <a:tab pos="1006435" algn="l"/>
                <a:tab pos="1007281" algn="l"/>
              </a:tabLst>
            </a:pPr>
            <a:r>
              <a:rPr sz="3199" spc="73" dirty="0">
                <a:solidFill>
                  <a:srgbClr val="202020"/>
                </a:solidFill>
                <a:latin typeface="Calibri"/>
                <a:cs typeface="Calibri"/>
              </a:rPr>
              <a:t>(Except </a:t>
            </a:r>
            <a:r>
              <a:rPr sz="3199" spc="107" dirty="0">
                <a:solidFill>
                  <a:srgbClr val="202020"/>
                </a:solidFill>
                <a:latin typeface="Calibri"/>
                <a:cs typeface="Calibri"/>
              </a:rPr>
              <a:t>pushing and </a:t>
            </a:r>
            <a:r>
              <a:rPr sz="3199" spc="53" dirty="0">
                <a:solidFill>
                  <a:srgbClr val="202020"/>
                </a:solidFill>
                <a:latin typeface="Calibri"/>
                <a:cs typeface="Calibri"/>
              </a:rPr>
              <a:t>pulling  </a:t>
            </a:r>
            <a:r>
              <a:rPr sz="3199" spc="167" dirty="0">
                <a:solidFill>
                  <a:srgbClr val="202020"/>
                </a:solidFill>
                <a:latin typeface="Calibri"/>
                <a:cs typeface="Calibri"/>
              </a:rPr>
              <a:t>changes </a:t>
            </a:r>
            <a:r>
              <a:rPr sz="3199" spc="-33" dirty="0">
                <a:solidFill>
                  <a:srgbClr val="202020"/>
                </a:solidFill>
                <a:latin typeface="Calibri"/>
                <a:cs typeface="Calibri"/>
              </a:rPr>
              <a:t>from </a:t>
            </a:r>
            <a:r>
              <a:rPr sz="3199" spc="133" dirty="0">
                <a:solidFill>
                  <a:srgbClr val="202020"/>
                </a:solidFill>
                <a:latin typeface="Calibri"/>
                <a:cs typeface="Calibri"/>
              </a:rPr>
              <a:t>a </a:t>
            </a:r>
            <a:r>
              <a:rPr sz="3199" spc="40" dirty="0">
                <a:solidFill>
                  <a:srgbClr val="202020"/>
                </a:solidFill>
                <a:latin typeface="Calibri"/>
                <a:cs typeface="Calibri"/>
              </a:rPr>
              <a:t>remote</a:t>
            </a:r>
            <a:r>
              <a:rPr sz="3199" spc="107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3199" spc="40" dirty="0">
                <a:solidFill>
                  <a:srgbClr val="202020"/>
                </a:solidFill>
                <a:latin typeface="Calibri"/>
                <a:cs typeface="Calibri"/>
              </a:rPr>
              <a:t>server)</a:t>
            </a:r>
            <a:endParaRPr sz="3199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033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2697624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-33" dirty="0"/>
              <a:t>What </a:t>
            </a:r>
            <a:r>
              <a:rPr sz="4266" spc="107" dirty="0"/>
              <a:t>is</a:t>
            </a:r>
            <a:r>
              <a:rPr sz="4266" spc="240" dirty="0"/>
              <a:t> </a:t>
            </a:r>
            <a:r>
              <a:rPr sz="4266" spc="20" dirty="0"/>
              <a:t>git?</a:t>
            </a:r>
            <a:endParaRPr sz="4266"/>
          </a:p>
        </p:txBody>
      </p:sp>
      <p:sp>
        <p:nvSpPr>
          <p:cNvPr id="3" name="object 3"/>
          <p:cNvSpPr txBox="1"/>
          <p:nvPr/>
        </p:nvSpPr>
        <p:spPr>
          <a:xfrm>
            <a:off x="4210221" y="1659589"/>
            <a:ext cx="7111841" cy="1952447"/>
          </a:xfrm>
          <a:prstGeom prst="rect">
            <a:avLst/>
          </a:prstGeom>
        </p:spPr>
        <p:txBody>
          <a:bodyPr vert="horz" wrap="square" lIns="0" tIns="120195" rIns="0" bIns="0" rtlCol="0">
            <a:spAutoFit/>
          </a:bodyPr>
          <a:lstStyle/>
          <a:p>
            <a:pPr marL="694093" indent="-677164">
              <a:spcBef>
                <a:spcPts val="946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67" dirty="0">
                <a:solidFill>
                  <a:srgbClr val="414141"/>
                </a:solidFill>
                <a:latin typeface="Calibri"/>
                <a:cs typeface="Calibri"/>
              </a:rPr>
              <a:t>Started </a:t>
            </a:r>
            <a:r>
              <a:rPr sz="3732" spc="-7" dirty="0">
                <a:solidFill>
                  <a:srgbClr val="414141"/>
                </a:solidFill>
                <a:latin typeface="Calibri"/>
                <a:cs typeface="Calibri"/>
              </a:rPr>
              <a:t>in</a:t>
            </a:r>
            <a:r>
              <a:rPr sz="3732" spc="16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327" dirty="0">
                <a:solidFill>
                  <a:srgbClr val="414141"/>
                </a:solidFill>
                <a:latin typeface="Calibri"/>
                <a:cs typeface="Calibri"/>
              </a:rPr>
              <a:t>2005</a:t>
            </a:r>
            <a:endParaRPr sz="3732">
              <a:latin typeface="Calibri"/>
              <a:cs typeface="Calibri"/>
            </a:endParaRPr>
          </a:p>
          <a:p>
            <a:pPr marL="694093" marR="6772" indent="-677164">
              <a:lnSpc>
                <a:spcPts val="4438"/>
              </a:lnSpc>
              <a:spcBef>
                <a:spcPts val="1000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140" dirty="0">
                <a:solidFill>
                  <a:srgbClr val="414141"/>
                </a:solidFill>
                <a:latin typeface="Calibri"/>
                <a:cs typeface="Calibri"/>
              </a:rPr>
              <a:t>Created </a:t>
            </a:r>
            <a:r>
              <a:rPr sz="3732" spc="133" dirty="0">
                <a:solidFill>
                  <a:srgbClr val="414141"/>
                </a:solidFill>
                <a:latin typeface="Calibri"/>
                <a:cs typeface="Calibri"/>
              </a:rPr>
              <a:t>by </a:t>
            </a:r>
            <a:r>
              <a:rPr sz="3732" spc="120" dirty="0">
                <a:solidFill>
                  <a:srgbClr val="414141"/>
                </a:solidFill>
                <a:latin typeface="Calibri"/>
                <a:cs typeface="Calibri"/>
              </a:rPr>
              <a:t>Linus </a:t>
            </a:r>
            <a:r>
              <a:rPr sz="3732" spc="100" dirty="0">
                <a:solidFill>
                  <a:srgbClr val="414141"/>
                </a:solidFill>
                <a:latin typeface="Calibri"/>
                <a:cs typeface="Calibri"/>
              </a:rPr>
              <a:t>Torvald </a:t>
            </a:r>
            <a:r>
              <a:rPr sz="3732" spc="-33" dirty="0">
                <a:solidFill>
                  <a:srgbClr val="414141"/>
                </a:solidFill>
                <a:latin typeface="Calibri"/>
                <a:cs typeface="Calibri"/>
              </a:rPr>
              <a:t>to </a:t>
            </a:r>
            <a:r>
              <a:rPr sz="3732" spc="87" dirty="0">
                <a:solidFill>
                  <a:srgbClr val="414141"/>
                </a:solidFill>
                <a:latin typeface="Calibri"/>
                <a:cs typeface="Calibri"/>
              </a:rPr>
              <a:t>aid  </a:t>
            </a:r>
            <a:r>
              <a:rPr sz="3732" spc="-7" dirty="0">
                <a:solidFill>
                  <a:srgbClr val="414141"/>
                </a:solidFill>
                <a:latin typeface="Calibri"/>
                <a:cs typeface="Calibri"/>
              </a:rPr>
              <a:t>in </a:t>
            </a:r>
            <a:r>
              <a:rPr sz="3732" spc="107" dirty="0">
                <a:solidFill>
                  <a:srgbClr val="414141"/>
                </a:solidFill>
                <a:latin typeface="Calibri"/>
                <a:cs typeface="Calibri"/>
              </a:rPr>
              <a:t>Linux </a:t>
            </a:r>
            <a:r>
              <a:rPr sz="3732" spc="93" dirty="0">
                <a:solidFill>
                  <a:srgbClr val="414141"/>
                </a:solidFill>
                <a:latin typeface="Calibri"/>
                <a:cs typeface="Calibri"/>
              </a:rPr>
              <a:t>kernel</a:t>
            </a:r>
            <a:r>
              <a:rPr sz="3732" spc="22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100" dirty="0">
                <a:solidFill>
                  <a:srgbClr val="414141"/>
                </a:solidFill>
                <a:latin typeface="Calibri"/>
                <a:cs typeface="Calibri"/>
              </a:rPr>
              <a:t>development</a:t>
            </a:r>
            <a:endParaRPr sz="3732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24689" y="3858184"/>
            <a:ext cx="2319260" cy="23192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5" name="object 5"/>
          <p:cNvSpPr txBox="1"/>
          <p:nvPr/>
        </p:nvSpPr>
        <p:spPr>
          <a:xfrm>
            <a:off x="9849688" y="6180167"/>
            <a:ext cx="1033511" cy="386298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16929">
              <a:spcBef>
                <a:spcPts val="133"/>
              </a:spcBef>
            </a:pPr>
            <a:r>
              <a:rPr sz="2399" dirty="0">
                <a:solidFill>
                  <a:srgbClr val="414141"/>
                </a:solidFill>
                <a:latin typeface="Calibri"/>
                <a:cs typeface="Calibri"/>
              </a:rPr>
              <a:t>Git</a:t>
            </a:r>
            <a:r>
              <a:rPr sz="2399" spc="-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399" spc="67" dirty="0">
                <a:solidFill>
                  <a:srgbClr val="414141"/>
                </a:solidFill>
                <a:latin typeface="Calibri"/>
                <a:cs typeface="Calibri"/>
              </a:rPr>
              <a:t>icon</a:t>
            </a:r>
            <a:endParaRPr sz="239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985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2697624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-33" dirty="0"/>
              <a:t>What </a:t>
            </a:r>
            <a:r>
              <a:rPr sz="4266" spc="107" dirty="0"/>
              <a:t>is</a:t>
            </a:r>
            <a:r>
              <a:rPr sz="4266" spc="240" dirty="0"/>
              <a:t> </a:t>
            </a:r>
            <a:r>
              <a:rPr sz="4266" spc="20" dirty="0"/>
              <a:t>git?</a:t>
            </a:r>
            <a:endParaRPr sz="4266"/>
          </a:p>
        </p:txBody>
      </p:sp>
      <p:sp>
        <p:nvSpPr>
          <p:cNvPr id="3" name="object 3"/>
          <p:cNvSpPr txBox="1"/>
          <p:nvPr/>
        </p:nvSpPr>
        <p:spPr>
          <a:xfrm>
            <a:off x="4210221" y="1607871"/>
            <a:ext cx="7128770" cy="1172959"/>
          </a:xfrm>
          <a:prstGeom prst="rect">
            <a:avLst/>
          </a:prstGeom>
        </p:spPr>
        <p:txBody>
          <a:bodyPr vert="horz" wrap="square" lIns="0" tIns="44015" rIns="0" bIns="0" rtlCol="0">
            <a:spAutoFit/>
          </a:bodyPr>
          <a:lstStyle/>
          <a:p>
            <a:pPr marL="694093" marR="6772" indent="-677164">
              <a:lnSpc>
                <a:spcPts val="4399"/>
              </a:lnSpc>
              <a:spcBef>
                <a:spcPts val="347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dirty="0">
                <a:solidFill>
                  <a:srgbClr val="414141"/>
                </a:solidFill>
                <a:latin typeface="Calibri"/>
                <a:cs typeface="Calibri"/>
              </a:rPr>
              <a:t>Git </a:t>
            </a:r>
            <a:r>
              <a:rPr sz="3732" spc="-20" dirty="0">
                <a:solidFill>
                  <a:srgbClr val="414141"/>
                </a:solidFill>
                <a:latin typeface="Calibri"/>
                <a:cs typeface="Calibri"/>
              </a:rPr>
              <a:t>isn’t </a:t>
            </a:r>
            <a:r>
              <a:rPr sz="3732" spc="27" dirty="0">
                <a:solidFill>
                  <a:srgbClr val="414141"/>
                </a:solidFill>
                <a:latin typeface="Calibri"/>
                <a:cs typeface="Calibri"/>
              </a:rPr>
              <a:t>the </a:t>
            </a:r>
            <a:r>
              <a:rPr sz="3732" spc="60" dirty="0">
                <a:solidFill>
                  <a:srgbClr val="414141"/>
                </a:solidFill>
                <a:latin typeface="Calibri"/>
                <a:cs typeface="Calibri"/>
              </a:rPr>
              <a:t>only </a:t>
            </a:r>
            <a:r>
              <a:rPr sz="3732" spc="93" dirty="0">
                <a:solidFill>
                  <a:srgbClr val="414141"/>
                </a:solidFill>
                <a:latin typeface="Calibri"/>
                <a:cs typeface="Calibri"/>
              </a:rPr>
              <a:t>version </a:t>
            </a:r>
            <a:r>
              <a:rPr sz="3732" spc="33" dirty="0">
                <a:solidFill>
                  <a:srgbClr val="414141"/>
                </a:solidFill>
                <a:latin typeface="Calibri"/>
                <a:cs typeface="Calibri"/>
              </a:rPr>
              <a:t>control  </a:t>
            </a:r>
            <a:r>
              <a:rPr sz="3732" spc="100" dirty="0">
                <a:solidFill>
                  <a:srgbClr val="414141"/>
                </a:solidFill>
                <a:latin typeface="Calibri"/>
                <a:cs typeface="Calibri"/>
              </a:rPr>
              <a:t>system</a:t>
            </a:r>
            <a:endParaRPr sz="3732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10221" y="5557050"/>
            <a:ext cx="4801043" cy="468436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702558" indent="-685629">
              <a:spcBef>
                <a:spcPts val="133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2933" spc="20" dirty="0">
                <a:solidFill>
                  <a:srgbClr val="414141"/>
                </a:solidFill>
                <a:latin typeface="Calibri"/>
                <a:cs typeface="Calibri"/>
              </a:rPr>
              <a:t>But </a:t>
            </a:r>
            <a:r>
              <a:rPr sz="2933" spc="-7" dirty="0">
                <a:solidFill>
                  <a:srgbClr val="414141"/>
                </a:solidFill>
                <a:latin typeface="Calibri"/>
                <a:cs typeface="Calibri"/>
              </a:rPr>
              <a:t>(we </a:t>
            </a:r>
            <a:r>
              <a:rPr sz="2933" spc="-40" dirty="0">
                <a:solidFill>
                  <a:srgbClr val="414141"/>
                </a:solidFill>
                <a:latin typeface="Calibri"/>
                <a:cs typeface="Calibri"/>
              </a:rPr>
              <a:t>think) </a:t>
            </a:r>
            <a:r>
              <a:rPr sz="2933" spc="-33" dirty="0">
                <a:solidFill>
                  <a:srgbClr val="414141"/>
                </a:solidFill>
                <a:latin typeface="Calibri"/>
                <a:cs typeface="Calibri"/>
              </a:rPr>
              <a:t>it’s </a:t>
            </a:r>
            <a:r>
              <a:rPr sz="2933" spc="20" dirty="0">
                <a:solidFill>
                  <a:srgbClr val="414141"/>
                </a:solidFill>
                <a:latin typeface="Calibri"/>
                <a:cs typeface="Calibri"/>
              </a:rPr>
              <a:t>the</a:t>
            </a:r>
            <a:r>
              <a:rPr sz="2933" spc="493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933" spc="87" dirty="0">
                <a:solidFill>
                  <a:srgbClr val="414141"/>
                </a:solidFill>
                <a:latin typeface="Calibri"/>
                <a:cs typeface="Calibri"/>
              </a:rPr>
              <a:t>best</a:t>
            </a:r>
            <a:endParaRPr sz="2933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76579" y="3123163"/>
            <a:ext cx="3802921" cy="7459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6" name="object 6"/>
          <p:cNvSpPr/>
          <p:nvPr/>
        </p:nvSpPr>
        <p:spPr>
          <a:xfrm>
            <a:off x="6802012" y="4061709"/>
            <a:ext cx="3884700" cy="893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7" name="object 7"/>
          <p:cNvSpPr/>
          <p:nvPr/>
        </p:nvSpPr>
        <p:spPr>
          <a:xfrm>
            <a:off x="5363109" y="3252170"/>
            <a:ext cx="1121471" cy="13457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</p:spTree>
    <p:extLst>
      <p:ext uri="{BB962C8B-B14F-4D97-AF65-F5344CB8AC3E}">
        <p14:creationId xmlns:p14="http://schemas.microsoft.com/office/powerpoint/2010/main" val="377042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" y="895"/>
            <a:ext cx="12177545" cy="68562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3" name="object 3"/>
          <p:cNvSpPr/>
          <p:nvPr/>
        </p:nvSpPr>
        <p:spPr>
          <a:xfrm>
            <a:off x="1953135" y="2238392"/>
            <a:ext cx="10236074" cy="2212609"/>
          </a:xfrm>
          <a:custGeom>
            <a:avLst/>
            <a:gdLst/>
            <a:ahLst/>
            <a:cxnLst/>
            <a:rect l="l" t="t" r="r" b="b"/>
            <a:pathLst>
              <a:path w="7679055" h="1659889">
                <a:moveTo>
                  <a:pt x="0" y="0"/>
                </a:moveTo>
                <a:lnTo>
                  <a:pt x="7678765" y="0"/>
                </a:lnTo>
                <a:lnTo>
                  <a:pt x="7678765" y="1659660"/>
                </a:lnTo>
                <a:lnTo>
                  <a:pt x="0" y="1659660"/>
                </a:lnTo>
                <a:lnTo>
                  <a:pt x="0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4" name="object 4"/>
          <p:cNvSpPr txBox="1"/>
          <p:nvPr/>
        </p:nvSpPr>
        <p:spPr>
          <a:xfrm>
            <a:off x="2058095" y="2921319"/>
            <a:ext cx="5839632" cy="837640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16929">
              <a:spcBef>
                <a:spcPts val="133"/>
              </a:spcBef>
            </a:pPr>
            <a:r>
              <a:rPr sz="5332" spc="227" dirty="0">
                <a:solidFill>
                  <a:srgbClr val="FFFFFF"/>
                </a:solidFill>
                <a:latin typeface="Calibri"/>
                <a:cs typeface="Calibri"/>
              </a:rPr>
              <a:t>How </a:t>
            </a:r>
            <a:r>
              <a:rPr sz="5332" spc="300" dirty="0">
                <a:solidFill>
                  <a:srgbClr val="FFFFFF"/>
                </a:solidFill>
                <a:latin typeface="Calibri"/>
                <a:cs typeface="Calibri"/>
              </a:rPr>
              <a:t>does </a:t>
            </a:r>
            <a:r>
              <a:rPr sz="5332" spc="40" dirty="0">
                <a:solidFill>
                  <a:srgbClr val="FFFFFF"/>
                </a:solidFill>
                <a:latin typeface="Calibri"/>
                <a:cs typeface="Calibri"/>
              </a:rPr>
              <a:t>git</a:t>
            </a:r>
            <a:r>
              <a:rPr sz="5332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332" spc="67" dirty="0">
                <a:solidFill>
                  <a:srgbClr val="FFFFFF"/>
                </a:solidFill>
                <a:latin typeface="Calibri"/>
                <a:cs typeface="Calibri"/>
              </a:rPr>
              <a:t>work?</a:t>
            </a:r>
            <a:endParaRPr sz="5332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" y="2238392"/>
            <a:ext cx="1953598" cy="2212609"/>
          </a:xfrm>
          <a:custGeom>
            <a:avLst/>
            <a:gdLst/>
            <a:ahLst/>
            <a:cxnLst/>
            <a:rect l="l" t="t" r="r" b="b"/>
            <a:pathLst>
              <a:path w="1465580" h="1659889">
                <a:moveTo>
                  <a:pt x="0" y="0"/>
                </a:moveTo>
                <a:lnTo>
                  <a:pt x="1465230" y="0"/>
                </a:lnTo>
                <a:lnTo>
                  <a:pt x="1465230" y="1659660"/>
                </a:lnTo>
                <a:lnTo>
                  <a:pt x="0" y="1659660"/>
                </a:lnTo>
                <a:lnTo>
                  <a:pt x="0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21007" y="2280060"/>
            <a:ext cx="918394" cy="1986416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12797" spc="473" dirty="0">
                <a:solidFill>
                  <a:srgbClr val="3D8CA0"/>
                </a:solidFill>
              </a:rPr>
              <a:t>3</a:t>
            </a:r>
            <a:endParaRPr sz="12797"/>
          </a:p>
        </p:txBody>
      </p:sp>
    </p:spTree>
    <p:extLst>
      <p:ext uri="{BB962C8B-B14F-4D97-AF65-F5344CB8AC3E}">
        <p14:creationId xmlns:p14="http://schemas.microsoft.com/office/powerpoint/2010/main" val="283950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4678308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180" dirty="0"/>
              <a:t>How </a:t>
            </a:r>
            <a:r>
              <a:rPr sz="4266" spc="240" dirty="0"/>
              <a:t>does </a:t>
            </a:r>
            <a:r>
              <a:rPr sz="4266" spc="33" dirty="0"/>
              <a:t>git</a:t>
            </a:r>
            <a:r>
              <a:rPr sz="4266" spc="-100" dirty="0"/>
              <a:t> </a:t>
            </a:r>
            <a:r>
              <a:rPr sz="4266" spc="53" dirty="0"/>
              <a:t>work?</a:t>
            </a:r>
            <a:endParaRPr sz="4266"/>
          </a:p>
        </p:txBody>
      </p:sp>
      <p:sp>
        <p:nvSpPr>
          <p:cNvPr id="3" name="object 3"/>
          <p:cNvSpPr txBox="1"/>
          <p:nvPr/>
        </p:nvSpPr>
        <p:spPr>
          <a:xfrm>
            <a:off x="4210222" y="1763194"/>
            <a:ext cx="7058515" cy="2429713"/>
          </a:xfrm>
          <a:prstGeom prst="rect">
            <a:avLst/>
          </a:prstGeom>
        </p:spPr>
        <p:txBody>
          <a:bodyPr vert="horz" wrap="square" lIns="0" tIns="44015" rIns="0" bIns="0" rtlCol="0">
            <a:spAutoFit/>
          </a:bodyPr>
          <a:lstStyle/>
          <a:p>
            <a:pPr marL="694093" marR="6772" indent="-677164">
              <a:lnSpc>
                <a:spcPts val="4399"/>
              </a:lnSpc>
              <a:spcBef>
                <a:spcPts val="347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240" dirty="0">
                <a:solidFill>
                  <a:srgbClr val="414141"/>
                </a:solidFill>
                <a:latin typeface="Calibri"/>
                <a:cs typeface="Calibri"/>
              </a:rPr>
              <a:t>Can </a:t>
            </a:r>
            <a:r>
              <a:rPr sz="3732" spc="213" dirty="0">
                <a:solidFill>
                  <a:srgbClr val="414141"/>
                </a:solidFill>
                <a:latin typeface="Calibri"/>
                <a:cs typeface="Calibri"/>
              </a:rPr>
              <a:t>be </a:t>
            </a:r>
            <a:r>
              <a:rPr sz="3732" spc="93" dirty="0">
                <a:solidFill>
                  <a:srgbClr val="414141"/>
                </a:solidFill>
                <a:latin typeface="Calibri"/>
                <a:cs typeface="Calibri"/>
              </a:rPr>
              <a:t>complicated </a:t>
            </a:r>
            <a:r>
              <a:rPr sz="3732" spc="-40" dirty="0">
                <a:solidFill>
                  <a:srgbClr val="414141"/>
                </a:solidFill>
                <a:latin typeface="Calibri"/>
                <a:cs typeface="Calibri"/>
              </a:rPr>
              <a:t>at </a:t>
            </a:r>
            <a:r>
              <a:rPr sz="3732" spc="-73" dirty="0">
                <a:solidFill>
                  <a:srgbClr val="414141"/>
                </a:solidFill>
                <a:latin typeface="Calibri"/>
                <a:cs typeface="Calibri"/>
              </a:rPr>
              <a:t>first, </a:t>
            </a:r>
            <a:r>
              <a:rPr sz="3732" dirty="0">
                <a:solidFill>
                  <a:srgbClr val="414141"/>
                </a:solidFill>
                <a:latin typeface="Calibri"/>
                <a:cs typeface="Calibri"/>
              </a:rPr>
              <a:t>but  </a:t>
            </a:r>
            <a:r>
              <a:rPr sz="3732" spc="40" dirty="0">
                <a:solidFill>
                  <a:srgbClr val="414141"/>
                </a:solidFill>
                <a:latin typeface="Calibri"/>
                <a:cs typeface="Calibri"/>
              </a:rPr>
              <a:t>there </a:t>
            </a:r>
            <a:r>
              <a:rPr sz="3732" spc="93" dirty="0">
                <a:solidFill>
                  <a:srgbClr val="414141"/>
                </a:solidFill>
                <a:latin typeface="Calibri"/>
                <a:cs typeface="Calibri"/>
              </a:rPr>
              <a:t>are </a:t>
            </a:r>
            <a:r>
              <a:rPr sz="3732" spc="152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732" spc="40" dirty="0">
                <a:solidFill>
                  <a:srgbClr val="414141"/>
                </a:solidFill>
                <a:latin typeface="Calibri"/>
                <a:cs typeface="Calibri"/>
              </a:rPr>
              <a:t>few </a:t>
            </a:r>
            <a:r>
              <a:rPr sz="3732" spc="180" dirty="0">
                <a:solidFill>
                  <a:srgbClr val="414141"/>
                </a:solidFill>
                <a:latin typeface="Calibri"/>
                <a:cs typeface="Calibri"/>
              </a:rPr>
              <a:t>key</a:t>
            </a:r>
            <a:r>
              <a:rPr sz="3732" spc="24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147" dirty="0">
                <a:solidFill>
                  <a:srgbClr val="414141"/>
                </a:solidFill>
                <a:latin typeface="Calibri"/>
                <a:cs typeface="Calibri"/>
              </a:rPr>
              <a:t>concepts</a:t>
            </a:r>
            <a:endParaRPr sz="3732">
              <a:latin typeface="Calibri"/>
              <a:cs typeface="Calibri"/>
            </a:endParaRPr>
          </a:p>
          <a:p>
            <a:pPr marL="694093" marR="762656" indent="-677164">
              <a:lnSpc>
                <a:spcPts val="4438"/>
              </a:lnSpc>
              <a:spcBef>
                <a:spcPts val="993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-27" dirty="0">
                <a:solidFill>
                  <a:srgbClr val="414141"/>
                </a:solidFill>
                <a:latin typeface="Calibri"/>
                <a:cs typeface="Calibri"/>
              </a:rPr>
              <a:t>Important </a:t>
            </a:r>
            <a:r>
              <a:rPr sz="3732" spc="27" dirty="0">
                <a:solidFill>
                  <a:srgbClr val="414141"/>
                </a:solidFill>
                <a:latin typeface="Calibri"/>
                <a:cs typeface="Calibri"/>
              </a:rPr>
              <a:t>git </a:t>
            </a:r>
            <a:r>
              <a:rPr sz="3732" spc="53" dirty="0">
                <a:solidFill>
                  <a:srgbClr val="414141"/>
                </a:solidFill>
                <a:latin typeface="Calibri"/>
                <a:cs typeface="Calibri"/>
              </a:rPr>
              <a:t>terminology </a:t>
            </a:r>
            <a:r>
              <a:rPr sz="3732" spc="-7" dirty="0">
                <a:solidFill>
                  <a:srgbClr val="414141"/>
                </a:solidFill>
                <a:latin typeface="Calibri"/>
                <a:cs typeface="Calibri"/>
              </a:rPr>
              <a:t>in  </a:t>
            </a:r>
            <a:r>
              <a:rPr sz="3732" spc="47" dirty="0">
                <a:solidFill>
                  <a:srgbClr val="414141"/>
                </a:solidFill>
                <a:latin typeface="Calibri"/>
                <a:cs typeface="Calibri"/>
              </a:rPr>
              <a:t>following </a:t>
            </a:r>
            <a:r>
              <a:rPr sz="3732" spc="133" dirty="0">
                <a:solidFill>
                  <a:srgbClr val="414141"/>
                </a:solidFill>
                <a:latin typeface="Calibri"/>
                <a:cs typeface="Calibri"/>
              </a:rPr>
              <a:t>slides </a:t>
            </a:r>
            <a:r>
              <a:rPr sz="3732" spc="93" dirty="0">
                <a:solidFill>
                  <a:srgbClr val="414141"/>
                </a:solidFill>
                <a:latin typeface="Calibri"/>
                <a:cs typeface="Calibri"/>
              </a:rPr>
              <a:t>are</a:t>
            </a:r>
            <a:r>
              <a:rPr sz="3732" spc="16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100" dirty="0">
                <a:solidFill>
                  <a:srgbClr val="0000FF"/>
                </a:solidFill>
                <a:latin typeface="Calibri"/>
                <a:cs typeface="Calibri"/>
              </a:rPr>
              <a:t>blue</a:t>
            </a:r>
            <a:endParaRPr sz="3732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87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6008921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233" dirty="0"/>
              <a:t>Key </a:t>
            </a:r>
            <a:r>
              <a:rPr sz="4266" spc="160" dirty="0"/>
              <a:t>Concepts:</a:t>
            </a:r>
            <a:r>
              <a:rPr sz="4266" spc="-67" dirty="0"/>
              <a:t> </a:t>
            </a:r>
            <a:r>
              <a:rPr sz="4266" spc="167" dirty="0">
                <a:solidFill>
                  <a:srgbClr val="0000FF"/>
                </a:solidFill>
              </a:rPr>
              <a:t>Snapshots</a:t>
            </a:r>
            <a:endParaRPr sz="4266"/>
          </a:p>
        </p:txBody>
      </p:sp>
      <p:sp>
        <p:nvSpPr>
          <p:cNvPr id="3" name="object 3"/>
          <p:cNvSpPr txBox="1"/>
          <p:nvPr/>
        </p:nvSpPr>
        <p:spPr>
          <a:xfrm>
            <a:off x="4210222" y="1681934"/>
            <a:ext cx="7276051" cy="4279603"/>
          </a:xfrm>
          <a:prstGeom prst="rect">
            <a:avLst/>
          </a:prstGeom>
        </p:spPr>
        <p:txBody>
          <a:bodyPr vert="horz" wrap="square" lIns="0" tIns="114270" rIns="0" bIns="0" rtlCol="0">
            <a:spAutoFit/>
          </a:bodyPr>
          <a:lstStyle/>
          <a:p>
            <a:pPr marL="626377" marR="143050" indent="-609448">
              <a:lnSpc>
                <a:spcPct val="79900"/>
              </a:lnSpc>
              <a:spcBef>
                <a:spcPts val="900"/>
              </a:spcBef>
              <a:buClr>
                <a:srgbClr val="E5425D"/>
              </a:buClr>
              <a:buFont typeface="Arial"/>
              <a:buChar char="•"/>
              <a:tabLst>
                <a:tab pos="625530" algn="l"/>
                <a:tab pos="626377" algn="l"/>
              </a:tabLst>
            </a:pPr>
            <a:r>
              <a:rPr sz="3199" spc="167" dirty="0">
                <a:solidFill>
                  <a:srgbClr val="414141"/>
                </a:solidFill>
                <a:latin typeface="Calibri"/>
                <a:cs typeface="Calibri"/>
              </a:rPr>
              <a:t>The </a:t>
            </a:r>
            <a:r>
              <a:rPr sz="3199" spc="73" dirty="0">
                <a:solidFill>
                  <a:srgbClr val="414141"/>
                </a:solidFill>
                <a:latin typeface="Calibri"/>
                <a:cs typeface="Calibri"/>
              </a:rPr>
              <a:t>way </a:t>
            </a:r>
            <a:r>
              <a:rPr sz="3199" spc="20" dirty="0">
                <a:solidFill>
                  <a:srgbClr val="414141"/>
                </a:solidFill>
                <a:latin typeface="Calibri"/>
                <a:cs typeface="Calibri"/>
              </a:rPr>
              <a:t>git </a:t>
            </a:r>
            <a:r>
              <a:rPr sz="3199" spc="187" dirty="0">
                <a:solidFill>
                  <a:srgbClr val="414141"/>
                </a:solidFill>
                <a:latin typeface="Calibri"/>
                <a:cs typeface="Calibri"/>
              </a:rPr>
              <a:t>keeps </a:t>
            </a:r>
            <a:r>
              <a:rPr sz="3199" spc="40" dirty="0">
                <a:solidFill>
                  <a:srgbClr val="414141"/>
                </a:solidFill>
                <a:latin typeface="Calibri"/>
                <a:cs typeface="Calibri"/>
              </a:rPr>
              <a:t>track </a:t>
            </a:r>
            <a:r>
              <a:rPr sz="3199" dirty="0">
                <a:solidFill>
                  <a:srgbClr val="414141"/>
                </a:solidFill>
                <a:latin typeface="Calibri"/>
                <a:cs typeface="Calibri"/>
              </a:rPr>
              <a:t>of </a:t>
            </a:r>
            <a:r>
              <a:rPr sz="3199" spc="40" dirty="0">
                <a:solidFill>
                  <a:srgbClr val="414141"/>
                </a:solidFill>
                <a:latin typeface="Calibri"/>
                <a:cs typeface="Calibri"/>
              </a:rPr>
              <a:t>your </a:t>
            </a:r>
            <a:r>
              <a:rPr sz="3199" spc="180" dirty="0">
                <a:solidFill>
                  <a:srgbClr val="414141"/>
                </a:solidFill>
                <a:latin typeface="Calibri"/>
                <a:cs typeface="Calibri"/>
              </a:rPr>
              <a:t>code  </a:t>
            </a:r>
            <a:r>
              <a:rPr sz="3199" spc="20" dirty="0">
                <a:solidFill>
                  <a:srgbClr val="414141"/>
                </a:solidFill>
                <a:latin typeface="Calibri"/>
                <a:cs typeface="Calibri"/>
              </a:rPr>
              <a:t>history</a:t>
            </a:r>
            <a:endParaRPr sz="3199">
              <a:latin typeface="Calibri"/>
              <a:cs typeface="Calibri"/>
            </a:endParaRPr>
          </a:p>
          <a:p>
            <a:pPr marL="626377" marR="248011" indent="-609448">
              <a:lnSpc>
                <a:spcPct val="77200"/>
              </a:lnSpc>
              <a:spcBef>
                <a:spcPts val="873"/>
              </a:spcBef>
              <a:buClr>
                <a:srgbClr val="E5425D"/>
              </a:buClr>
              <a:buFont typeface="Arial"/>
              <a:buChar char="•"/>
              <a:tabLst>
                <a:tab pos="625530" algn="l"/>
                <a:tab pos="626377" algn="l"/>
              </a:tabLst>
            </a:pPr>
            <a:r>
              <a:rPr sz="3199" spc="73" dirty="0">
                <a:solidFill>
                  <a:srgbClr val="414141"/>
                </a:solidFill>
                <a:latin typeface="Calibri"/>
                <a:cs typeface="Calibri"/>
              </a:rPr>
              <a:t>Essentially </a:t>
            </a:r>
            <a:r>
              <a:rPr sz="3199" spc="107" dirty="0">
                <a:solidFill>
                  <a:srgbClr val="414141"/>
                </a:solidFill>
                <a:latin typeface="Calibri"/>
                <a:cs typeface="Calibri"/>
              </a:rPr>
              <a:t>records </a:t>
            </a:r>
            <a:r>
              <a:rPr sz="3199" dirty="0">
                <a:solidFill>
                  <a:srgbClr val="414141"/>
                </a:solidFill>
                <a:latin typeface="Calibri"/>
                <a:cs typeface="Calibri"/>
              </a:rPr>
              <a:t>what </a:t>
            </a:r>
            <a:r>
              <a:rPr sz="3199" spc="7" dirty="0">
                <a:solidFill>
                  <a:srgbClr val="414141"/>
                </a:solidFill>
                <a:latin typeface="Calibri"/>
                <a:cs typeface="Calibri"/>
              </a:rPr>
              <a:t>all </a:t>
            </a:r>
            <a:r>
              <a:rPr sz="3199" spc="40" dirty="0">
                <a:solidFill>
                  <a:srgbClr val="414141"/>
                </a:solidFill>
                <a:latin typeface="Calibri"/>
                <a:cs typeface="Calibri"/>
              </a:rPr>
              <a:t>your files  </a:t>
            </a:r>
            <a:r>
              <a:rPr sz="3199" spc="93" dirty="0">
                <a:solidFill>
                  <a:srgbClr val="414141"/>
                </a:solidFill>
                <a:latin typeface="Calibri"/>
                <a:cs typeface="Calibri"/>
              </a:rPr>
              <a:t>look </a:t>
            </a:r>
            <a:r>
              <a:rPr sz="3199" spc="67" dirty="0">
                <a:solidFill>
                  <a:srgbClr val="414141"/>
                </a:solidFill>
                <a:latin typeface="Calibri"/>
                <a:cs typeface="Calibri"/>
              </a:rPr>
              <a:t>like </a:t>
            </a:r>
            <a:r>
              <a:rPr sz="3199" spc="-33" dirty="0">
                <a:solidFill>
                  <a:srgbClr val="414141"/>
                </a:solidFill>
                <a:latin typeface="Calibri"/>
                <a:cs typeface="Calibri"/>
              </a:rPr>
              <a:t>at </a:t>
            </a:r>
            <a:r>
              <a:rPr sz="3199" spc="133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199" spc="120" dirty="0">
                <a:solidFill>
                  <a:srgbClr val="414141"/>
                </a:solidFill>
                <a:latin typeface="Calibri"/>
                <a:cs typeface="Calibri"/>
              </a:rPr>
              <a:t>given </a:t>
            </a:r>
            <a:r>
              <a:rPr sz="3199" spc="13" dirty="0">
                <a:solidFill>
                  <a:srgbClr val="414141"/>
                </a:solidFill>
                <a:latin typeface="Calibri"/>
                <a:cs typeface="Calibri"/>
              </a:rPr>
              <a:t>point </a:t>
            </a:r>
            <a:r>
              <a:rPr sz="3199" spc="-7" dirty="0">
                <a:solidFill>
                  <a:srgbClr val="414141"/>
                </a:solidFill>
                <a:latin typeface="Calibri"/>
                <a:cs typeface="Calibri"/>
              </a:rPr>
              <a:t>in</a:t>
            </a:r>
            <a:r>
              <a:rPr sz="3199" spc="28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199" spc="-13" dirty="0">
                <a:solidFill>
                  <a:srgbClr val="414141"/>
                </a:solidFill>
                <a:latin typeface="Calibri"/>
                <a:cs typeface="Calibri"/>
              </a:rPr>
              <a:t>time</a:t>
            </a:r>
            <a:endParaRPr sz="3199">
              <a:latin typeface="Calibri"/>
              <a:cs typeface="Calibri"/>
            </a:endParaRPr>
          </a:p>
          <a:p>
            <a:pPr marL="626377" marR="130354" indent="-609448">
              <a:lnSpc>
                <a:spcPts val="3093"/>
              </a:lnSpc>
              <a:spcBef>
                <a:spcPts val="720"/>
              </a:spcBef>
              <a:buClr>
                <a:srgbClr val="E5425D"/>
              </a:buClr>
              <a:buFont typeface="Arial"/>
              <a:buChar char="•"/>
              <a:tabLst>
                <a:tab pos="625530" algn="l"/>
                <a:tab pos="626377" algn="l"/>
              </a:tabLst>
            </a:pPr>
            <a:r>
              <a:rPr sz="3199" spc="200" dirty="0">
                <a:solidFill>
                  <a:srgbClr val="414141"/>
                </a:solidFill>
                <a:latin typeface="Calibri"/>
                <a:cs typeface="Calibri"/>
              </a:rPr>
              <a:t>You </a:t>
            </a:r>
            <a:r>
              <a:rPr sz="3199" spc="147" dirty="0">
                <a:solidFill>
                  <a:srgbClr val="414141"/>
                </a:solidFill>
                <a:latin typeface="Calibri"/>
                <a:cs typeface="Calibri"/>
              </a:rPr>
              <a:t>decide </a:t>
            </a:r>
            <a:r>
              <a:rPr sz="3199" spc="80" dirty="0">
                <a:solidFill>
                  <a:srgbClr val="414141"/>
                </a:solidFill>
                <a:latin typeface="Calibri"/>
                <a:cs typeface="Calibri"/>
              </a:rPr>
              <a:t>when </a:t>
            </a:r>
            <a:r>
              <a:rPr sz="3199" spc="-27" dirty="0">
                <a:solidFill>
                  <a:srgbClr val="414141"/>
                </a:solidFill>
                <a:latin typeface="Calibri"/>
                <a:cs typeface="Calibri"/>
              </a:rPr>
              <a:t>to </a:t>
            </a:r>
            <a:r>
              <a:rPr sz="3199" spc="80" dirty="0">
                <a:solidFill>
                  <a:srgbClr val="414141"/>
                </a:solidFill>
                <a:latin typeface="Calibri"/>
                <a:cs typeface="Calibri"/>
              </a:rPr>
              <a:t>take </a:t>
            </a:r>
            <a:r>
              <a:rPr sz="3199" spc="133" dirty="0">
                <a:solidFill>
                  <a:srgbClr val="414141"/>
                </a:solidFill>
                <a:latin typeface="Calibri"/>
                <a:cs typeface="Calibri"/>
              </a:rPr>
              <a:t>a</a:t>
            </a:r>
            <a:r>
              <a:rPr sz="3199" spc="8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199" spc="67" dirty="0">
                <a:solidFill>
                  <a:srgbClr val="414141"/>
                </a:solidFill>
                <a:latin typeface="Calibri"/>
                <a:cs typeface="Calibri"/>
              </a:rPr>
              <a:t>snapshot,  </a:t>
            </a:r>
            <a:r>
              <a:rPr sz="3199" spc="107" dirty="0">
                <a:solidFill>
                  <a:srgbClr val="414141"/>
                </a:solidFill>
                <a:latin typeface="Calibri"/>
                <a:cs typeface="Calibri"/>
              </a:rPr>
              <a:t>and </a:t>
            </a:r>
            <a:r>
              <a:rPr sz="3199" dirty="0">
                <a:solidFill>
                  <a:srgbClr val="414141"/>
                </a:solidFill>
                <a:latin typeface="Calibri"/>
                <a:cs typeface="Calibri"/>
              </a:rPr>
              <a:t>of what</a:t>
            </a:r>
            <a:r>
              <a:rPr sz="3199" spc="18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199" spc="40" dirty="0">
                <a:solidFill>
                  <a:srgbClr val="414141"/>
                </a:solidFill>
                <a:latin typeface="Calibri"/>
                <a:cs typeface="Calibri"/>
              </a:rPr>
              <a:t>files</a:t>
            </a:r>
            <a:endParaRPr sz="3199">
              <a:latin typeface="Calibri"/>
              <a:cs typeface="Calibri"/>
            </a:endParaRPr>
          </a:p>
          <a:p>
            <a:pPr marL="626377" marR="6772" indent="-609448">
              <a:lnSpc>
                <a:spcPts val="3093"/>
              </a:lnSpc>
              <a:spcBef>
                <a:spcPts val="746"/>
              </a:spcBef>
              <a:buClr>
                <a:srgbClr val="E5425D"/>
              </a:buClr>
              <a:buFont typeface="Arial"/>
              <a:buChar char="•"/>
              <a:tabLst>
                <a:tab pos="625530" algn="l"/>
                <a:tab pos="626377" algn="l"/>
              </a:tabLst>
            </a:pPr>
            <a:r>
              <a:rPr sz="3199" spc="173" dirty="0">
                <a:solidFill>
                  <a:srgbClr val="414141"/>
                </a:solidFill>
                <a:latin typeface="Calibri"/>
                <a:cs typeface="Calibri"/>
              </a:rPr>
              <a:t>Have </a:t>
            </a:r>
            <a:r>
              <a:rPr sz="3199" spc="20" dirty="0">
                <a:solidFill>
                  <a:srgbClr val="414141"/>
                </a:solidFill>
                <a:latin typeface="Calibri"/>
                <a:cs typeface="Calibri"/>
              </a:rPr>
              <a:t>the </a:t>
            </a:r>
            <a:r>
              <a:rPr sz="3199" dirty="0">
                <a:solidFill>
                  <a:srgbClr val="414141"/>
                </a:solidFill>
                <a:latin typeface="Calibri"/>
                <a:cs typeface="Calibri"/>
              </a:rPr>
              <a:t>ability </a:t>
            </a:r>
            <a:r>
              <a:rPr sz="3199" spc="-27" dirty="0">
                <a:solidFill>
                  <a:srgbClr val="414141"/>
                </a:solidFill>
                <a:latin typeface="Calibri"/>
                <a:cs typeface="Calibri"/>
              </a:rPr>
              <a:t>to </a:t>
            </a:r>
            <a:r>
              <a:rPr sz="3199" spc="227" dirty="0">
                <a:solidFill>
                  <a:srgbClr val="414141"/>
                </a:solidFill>
                <a:latin typeface="Calibri"/>
                <a:cs typeface="Calibri"/>
              </a:rPr>
              <a:t>go </a:t>
            </a:r>
            <a:r>
              <a:rPr sz="3199" spc="167" dirty="0">
                <a:solidFill>
                  <a:srgbClr val="414141"/>
                </a:solidFill>
                <a:latin typeface="Calibri"/>
                <a:cs typeface="Calibri"/>
              </a:rPr>
              <a:t>back </a:t>
            </a:r>
            <a:r>
              <a:rPr sz="3199" spc="-27" dirty="0">
                <a:solidFill>
                  <a:srgbClr val="414141"/>
                </a:solidFill>
                <a:latin typeface="Calibri"/>
                <a:cs typeface="Calibri"/>
              </a:rPr>
              <a:t>to </a:t>
            </a:r>
            <a:r>
              <a:rPr sz="3199" dirty="0">
                <a:solidFill>
                  <a:srgbClr val="414141"/>
                </a:solidFill>
                <a:latin typeface="Calibri"/>
                <a:cs typeface="Calibri"/>
              </a:rPr>
              <a:t>visit </a:t>
            </a:r>
            <a:r>
              <a:rPr sz="3199" spc="87" dirty="0">
                <a:solidFill>
                  <a:srgbClr val="414141"/>
                </a:solidFill>
                <a:latin typeface="Calibri"/>
                <a:cs typeface="Calibri"/>
              </a:rPr>
              <a:t>any  snapshot</a:t>
            </a:r>
            <a:endParaRPr sz="3199">
              <a:latin typeface="Calibri"/>
              <a:cs typeface="Calibri"/>
            </a:endParaRPr>
          </a:p>
          <a:p>
            <a:pPr marL="931101" marR="906553" lvl="1" indent="-609448">
              <a:lnSpc>
                <a:spcPct val="80000"/>
              </a:lnSpc>
              <a:spcBef>
                <a:spcPts val="640"/>
              </a:spcBef>
              <a:buClr>
                <a:srgbClr val="E5425D"/>
              </a:buClr>
              <a:buFont typeface="Arial"/>
              <a:buChar char="•"/>
              <a:tabLst>
                <a:tab pos="930254" algn="l"/>
                <a:tab pos="931101" algn="l"/>
              </a:tabLst>
            </a:pPr>
            <a:r>
              <a:rPr sz="2666" spc="100" dirty="0">
                <a:solidFill>
                  <a:srgbClr val="202020"/>
                </a:solidFill>
                <a:latin typeface="Calibri"/>
                <a:cs typeface="Calibri"/>
              </a:rPr>
              <a:t>Your </a:t>
            </a:r>
            <a:r>
              <a:rPr sz="2666" spc="87" dirty="0">
                <a:solidFill>
                  <a:srgbClr val="202020"/>
                </a:solidFill>
                <a:latin typeface="Calibri"/>
                <a:cs typeface="Calibri"/>
              </a:rPr>
              <a:t>snapshots </a:t>
            </a:r>
            <a:r>
              <a:rPr sz="2666" spc="-27" dirty="0">
                <a:solidFill>
                  <a:srgbClr val="202020"/>
                </a:solidFill>
                <a:latin typeface="Calibri"/>
                <a:cs typeface="Calibri"/>
              </a:rPr>
              <a:t>from </a:t>
            </a:r>
            <a:r>
              <a:rPr sz="2666" dirty="0">
                <a:solidFill>
                  <a:srgbClr val="202020"/>
                </a:solidFill>
                <a:latin typeface="Calibri"/>
                <a:cs typeface="Calibri"/>
              </a:rPr>
              <a:t>later </a:t>
            </a:r>
            <a:r>
              <a:rPr sz="2666" spc="73" dirty="0">
                <a:solidFill>
                  <a:srgbClr val="202020"/>
                </a:solidFill>
                <a:latin typeface="Calibri"/>
                <a:cs typeface="Calibri"/>
              </a:rPr>
              <a:t>on </a:t>
            </a:r>
            <a:r>
              <a:rPr sz="2666" spc="-33" dirty="0">
                <a:solidFill>
                  <a:srgbClr val="202020"/>
                </a:solidFill>
                <a:latin typeface="Calibri"/>
                <a:cs typeface="Calibri"/>
              </a:rPr>
              <a:t>will </a:t>
            </a:r>
            <a:r>
              <a:rPr sz="2666" spc="47" dirty="0">
                <a:solidFill>
                  <a:srgbClr val="202020"/>
                </a:solidFill>
                <a:latin typeface="Calibri"/>
                <a:cs typeface="Calibri"/>
              </a:rPr>
              <a:t>stay  </a:t>
            </a:r>
            <a:r>
              <a:rPr sz="2666" spc="33" dirty="0">
                <a:solidFill>
                  <a:srgbClr val="202020"/>
                </a:solidFill>
                <a:latin typeface="Calibri"/>
                <a:cs typeface="Calibri"/>
              </a:rPr>
              <a:t>around,</a:t>
            </a:r>
            <a:r>
              <a:rPr sz="2666" spc="80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2666" spc="20" dirty="0">
                <a:solidFill>
                  <a:srgbClr val="202020"/>
                </a:solidFill>
                <a:latin typeface="Calibri"/>
                <a:cs typeface="Calibri"/>
              </a:rPr>
              <a:t>too</a:t>
            </a:r>
            <a:endParaRPr sz="2666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667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5357158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233" dirty="0"/>
              <a:t>Key </a:t>
            </a:r>
            <a:r>
              <a:rPr sz="4266" spc="160" dirty="0"/>
              <a:t>Concepts:</a:t>
            </a:r>
            <a:r>
              <a:rPr sz="4266" spc="-67" dirty="0"/>
              <a:t> </a:t>
            </a:r>
            <a:r>
              <a:rPr sz="4266" spc="60" dirty="0">
                <a:solidFill>
                  <a:srgbClr val="0000FF"/>
                </a:solidFill>
              </a:rPr>
              <a:t>Commit</a:t>
            </a:r>
            <a:endParaRPr sz="4266"/>
          </a:p>
        </p:txBody>
      </p:sp>
      <p:sp>
        <p:nvSpPr>
          <p:cNvPr id="3" name="object 3"/>
          <p:cNvSpPr txBox="1"/>
          <p:nvPr/>
        </p:nvSpPr>
        <p:spPr>
          <a:xfrm>
            <a:off x="4210222" y="1659590"/>
            <a:ext cx="7173631" cy="3819176"/>
          </a:xfrm>
          <a:prstGeom prst="rect">
            <a:avLst/>
          </a:prstGeom>
        </p:spPr>
        <p:txBody>
          <a:bodyPr vert="horz" wrap="square" lIns="0" tIns="120195" rIns="0" bIns="0" rtlCol="0">
            <a:spAutoFit/>
          </a:bodyPr>
          <a:lstStyle/>
          <a:p>
            <a:pPr marL="626377" indent="-609448">
              <a:spcBef>
                <a:spcPts val="946"/>
              </a:spcBef>
              <a:buClr>
                <a:srgbClr val="E5425D"/>
              </a:buClr>
              <a:buFont typeface="Arial"/>
              <a:buChar char="•"/>
              <a:tabLst>
                <a:tab pos="625530" algn="l"/>
                <a:tab pos="626377" algn="l"/>
              </a:tabLst>
            </a:pPr>
            <a:r>
              <a:rPr sz="3732" spc="200" dirty="0">
                <a:solidFill>
                  <a:srgbClr val="414141"/>
                </a:solidFill>
                <a:latin typeface="Calibri"/>
                <a:cs typeface="Calibri"/>
              </a:rPr>
              <a:t>The </a:t>
            </a:r>
            <a:r>
              <a:rPr sz="3732" spc="60" dirty="0">
                <a:solidFill>
                  <a:srgbClr val="414141"/>
                </a:solidFill>
                <a:latin typeface="Calibri"/>
                <a:cs typeface="Calibri"/>
              </a:rPr>
              <a:t>act </a:t>
            </a:r>
            <a:r>
              <a:rPr sz="3732" dirty="0">
                <a:solidFill>
                  <a:srgbClr val="414141"/>
                </a:solidFill>
                <a:latin typeface="Calibri"/>
                <a:cs typeface="Calibri"/>
              </a:rPr>
              <a:t>of </a:t>
            </a:r>
            <a:r>
              <a:rPr sz="3732" spc="87" dirty="0">
                <a:solidFill>
                  <a:srgbClr val="414141"/>
                </a:solidFill>
                <a:latin typeface="Calibri"/>
                <a:cs typeface="Calibri"/>
              </a:rPr>
              <a:t>creating </a:t>
            </a:r>
            <a:r>
              <a:rPr sz="3732" spc="152" dirty="0">
                <a:solidFill>
                  <a:srgbClr val="414141"/>
                </a:solidFill>
                <a:latin typeface="Calibri"/>
                <a:cs typeface="Calibri"/>
              </a:rPr>
              <a:t>a</a:t>
            </a:r>
            <a:r>
              <a:rPr sz="3732" spc="20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107" dirty="0">
                <a:solidFill>
                  <a:srgbClr val="414141"/>
                </a:solidFill>
                <a:latin typeface="Calibri"/>
                <a:cs typeface="Calibri"/>
              </a:rPr>
              <a:t>snapshot</a:t>
            </a:r>
            <a:endParaRPr sz="3732">
              <a:latin typeface="Calibri"/>
              <a:cs typeface="Calibri"/>
            </a:endParaRPr>
          </a:p>
          <a:p>
            <a:pPr marL="626377" indent="-609448">
              <a:spcBef>
                <a:spcPts val="820"/>
              </a:spcBef>
              <a:buClr>
                <a:srgbClr val="E5425D"/>
              </a:buClr>
              <a:buFont typeface="Arial"/>
              <a:buChar char="•"/>
              <a:tabLst>
                <a:tab pos="625530" algn="l"/>
                <a:tab pos="626377" algn="l"/>
              </a:tabLst>
            </a:pPr>
            <a:r>
              <a:rPr sz="3732" spc="240" dirty="0">
                <a:solidFill>
                  <a:srgbClr val="414141"/>
                </a:solidFill>
                <a:latin typeface="Calibri"/>
                <a:cs typeface="Calibri"/>
              </a:rPr>
              <a:t>Can </a:t>
            </a:r>
            <a:r>
              <a:rPr sz="3732" spc="213" dirty="0">
                <a:solidFill>
                  <a:srgbClr val="414141"/>
                </a:solidFill>
                <a:latin typeface="Calibri"/>
                <a:cs typeface="Calibri"/>
              </a:rPr>
              <a:t>be </a:t>
            </a:r>
            <a:r>
              <a:rPr sz="3732" spc="152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732" spc="80" dirty="0">
                <a:solidFill>
                  <a:srgbClr val="414141"/>
                </a:solidFill>
                <a:latin typeface="Calibri"/>
                <a:cs typeface="Calibri"/>
              </a:rPr>
              <a:t>noun </a:t>
            </a:r>
            <a:r>
              <a:rPr sz="3732" spc="20" dirty="0">
                <a:solidFill>
                  <a:srgbClr val="414141"/>
                </a:solidFill>
                <a:latin typeface="Calibri"/>
                <a:cs typeface="Calibri"/>
              </a:rPr>
              <a:t>or</a:t>
            </a:r>
            <a:r>
              <a:rPr sz="3732" spc="-113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100" dirty="0">
                <a:solidFill>
                  <a:srgbClr val="414141"/>
                </a:solidFill>
                <a:latin typeface="Calibri"/>
                <a:cs typeface="Calibri"/>
              </a:rPr>
              <a:t>verb</a:t>
            </a:r>
            <a:endParaRPr sz="3732">
              <a:latin typeface="Calibri"/>
              <a:cs typeface="Calibri"/>
            </a:endParaRPr>
          </a:p>
          <a:p>
            <a:pPr marL="931101" lvl="1" indent="-609448">
              <a:spcBef>
                <a:spcPts val="720"/>
              </a:spcBef>
              <a:buClr>
                <a:srgbClr val="E5425D"/>
              </a:buClr>
              <a:buFont typeface="Arial"/>
              <a:buChar char="•"/>
              <a:tabLst>
                <a:tab pos="930254" algn="l"/>
                <a:tab pos="931101" algn="l"/>
              </a:tabLst>
            </a:pPr>
            <a:r>
              <a:rPr sz="3199" spc="-140" dirty="0">
                <a:solidFill>
                  <a:srgbClr val="202020"/>
                </a:solidFill>
                <a:latin typeface="Calibri"/>
                <a:cs typeface="Calibri"/>
              </a:rPr>
              <a:t>“I </a:t>
            </a:r>
            <a:r>
              <a:rPr sz="3199" spc="53" dirty="0">
                <a:solidFill>
                  <a:srgbClr val="202020"/>
                </a:solidFill>
                <a:latin typeface="Calibri"/>
                <a:cs typeface="Calibri"/>
              </a:rPr>
              <a:t>commited</a:t>
            </a:r>
            <a:r>
              <a:rPr sz="3199" spc="-253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3199" spc="107" dirty="0">
                <a:solidFill>
                  <a:srgbClr val="202020"/>
                </a:solidFill>
                <a:latin typeface="Calibri"/>
                <a:cs typeface="Calibri"/>
              </a:rPr>
              <a:t>code”</a:t>
            </a:r>
            <a:endParaRPr sz="3199">
              <a:latin typeface="Calibri"/>
              <a:cs typeface="Calibri"/>
            </a:endParaRPr>
          </a:p>
          <a:p>
            <a:pPr marL="931101" lvl="1" indent="-609448">
              <a:spcBef>
                <a:spcPts val="826"/>
              </a:spcBef>
              <a:buClr>
                <a:srgbClr val="E5425D"/>
              </a:buClr>
              <a:buFont typeface="Arial"/>
              <a:buChar char="•"/>
              <a:tabLst>
                <a:tab pos="930254" algn="l"/>
                <a:tab pos="931101" algn="l"/>
              </a:tabLst>
            </a:pPr>
            <a:r>
              <a:rPr sz="3199" spc="-140" dirty="0">
                <a:solidFill>
                  <a:srgbClr val="202020"/>
                </a:solidFill>
                <a:latin typeface="Calibri"/>
                <a:cs typeface="Calibri"/>
              </a:rPr>
              <a:t>“I </a:t>
            </a:r>
            <a:r>
              <a:rPr sz="3199" spc="-7" dirty="0">
                <a:solidFill>
                  <a:srgbClr val="202020"/>
                </a:solidFill>
                <a:latin typeface="Calibri"/>
                <a:cs typeface="Calibri"/>
              </a:rPr>
              <a:t>just </a:t>
            </a:r>
            <a:r>
              <a:rPr sz="3199" spc="113" dirty="0">
                <a:solidFill>
                  <a:srgbClr val="202020"/>
                </a:solidFill>
                <a:latin typeface="Calibri"/>
                <a:cs typeface="Calibri"/>
              </a:rPr>
              <a:t>made </a:t>
            </a:r>
            <a:r>
              <a:rPr sz="3199" spc="133" dirty="0">
                <a:solidFill>
                  <a:srgbClr val="202020"/>
                </a:solidFill>
                <a:latin typeface="Calibri"/>
                <a:cs typeface="Calibri"/>
              </a:rPr>
              <a:t>a </a:t>
            </a:r>
            <a:r>
              <a:rPr sz="3199" spc="93" dirty="0">
                <a:solidFill>
                  <a:srgbClr val="202020"/>
                </a:solidFill>
                <a:latin typeface="Calibri"/>
                <a:cs typeface="Calibri"/>
              </a:rPr>
              <a:t>new</a:t>
            </a:r>
            <a:r>
              <a:rPr sz="3199" spc="-207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3199" spc="-20" dirty="0">
                <a:solidFill>
                  <a:srgbClr val="202020"/>
                </a:solidFill>
                <a:latin typeface="Calibri"/>
                <a:cs typeface="Calibri"/>
              </a:rPr>
              <a:t>commit”</a:t>
            </a:r>
            <a:endParaRPr sz="3199">
              <a:latin typeface="Calibri"/>
              <a:cs typeface="Calibri"/>
            </a:endParaRPr>
          </a:p>
          <a:p>
            <a:pPr marL="626377" marR="6772" indent="-609448">
              <a:lnSpc>
                <a:spcPts val="4438"/>
              </a:lnSpc>
              <a:spcBef>
                <a:spcPts val="1140"/>
              </a:spcBef>
              <a:buClr>
                <a:srgbClr val="E5425D"/>
              </a:buClr>
              <a:buFont typeface="Arial"/>
              <a:buChar char="•"/>
              <a:tabLst>
                <a:tab pos="625530" algn="l"/>
                <a:tab pos="626377" algn="l"/>
              </a:tabLst>
            </a:pPr>
            <a:r>
              <a:rPr sz="3732" spc="67" dirty="0">
                <a:solidFill>
                  <a:srgbClr val="414141"/>
                </a:solidFill>
                <a:latin typeface="Calibri"/>
                <a:cs typeface="Calibri"/>
              </a:rPr>
              <a:t>Essentially, </a:t>
            </a:r>
            <a:r>
              <a:rPr sz="3732" spc="152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732" spc="53" dirty="0">
                <a:solidFill>
                  <a:srgbClr val="414141"/>
                </a:solidFill>
                <a:latin typeface="Calibri"/>
                <a:cs typeface="Calibri"/>
              </a:rPr>
              <a:t>project </a:t>
            </a:r>
            <a:r>
              <a:rPr sz="3732" spc="93" dirty="0">
                <a:solidFill>
                  <a:srgbClr val="414141"/>
                </a:solidFill>
                <a:latin typeface="Calibri"/>
                <a:cs typeface="Calibri"/>
              </a:rPr>
              <a:t>is </a:t>
            </a:r>
            <a:r>
              <a:rPr sz="3732" spc="133" dirty="0">
                <a:solidFill>
                  <a:srgbClr val="414141"/>
                </a:solidFill>
                <a:latin typeface="Calibri"/>
                <a:cs typeface="Calibri"/>
              </a:rPr>
              <a:t>made </a:t>
            </a:r>
            <a:r>
              <a:rPr sz="3732" spc="100" dirty="0">
                <a:solidFill>
                  <a:srgbClr val="414141"/>
                </a:solidFill>
                <a:latin typeface="Calibri"/>
                <a:cs typeface="Calibri"/>
              </a:rPr>
              <a:t>up  </a:t>
            </a:r>
            <a:r>
              <a:rPr sz="3732" dirty="0">
                <a:solidFill>
                  <a:srgbClr val="414141"/>
                </a:solidFill>
                <a:latin typeface="Calibri"/>
                <a:cs typeface="Calibri"/>
              </a:rPr>
              <a:t>of </a:t>
            </a:r>
            <a:r>
              <a:rPr sz="3732" spc="152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732" spc="113" dirty="0">
                <a:solidFill>
                  <a:srgbClr val="414141"/>
                </a:solidFill>
                <a:latin typeface="Calibri"/>
                <a:cs typeface="Calibri"/>
              </a:rPr>
              <a:t>bunch </a:t>
            </a:r>
            <a:r>
              <a:rPr sz="3732" dirty="0">
                <a:solidFill>
                  <a:srgbClr val="414141"/>
                </a:solidFill>
                <a:latin typeface="Calibri"/>
                <a:cs typeface="Calibri"/>
              </a:rPr>
              <a:t>of</a:t>
            </a:r>
            <a:r>
              <a:rPr sz="3732" spc="193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47" dirty="0">
                <a:solidFill>
                  <a:srgbClr val="414141"/>
                </a:solidFill>
                <a:latin typeface="Calibri"/>
                <a:cs typeface="Calibri"/>
              </a:rPr>
              <a:t>commits</a:t>
            </a:r>
            <a:endParaRPr sz="3732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320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5357158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233" dirty="0"/>
              <a:t>Key </a:t>
            </a:r>
            <a:r>
              <a:rPr sz="4266" spc="160" dirty="0"/>
              <a:t>Concepts:</a:t>
            </a:r>
            <a:r>
              <a:rPr sz="4266" spc="-67" dirty="0"/>
              <a:t> </a:t>
            </a:r>
            <a:r>
              <a:rPr sz="4266" spc="60" dirty="0">
                <a:solidFill>
                  <a:srgbClr val="0000FF"/>
                </a:solidFill>
              </a:rPr>
              <a:t>Commit</a:t>
            </a:r>
            <a:endParaRPr sz="4266"/>
          </a:p>
        </p:txBody>
      </p:sp>
      <p:sp>
        <p:nvSpPr>
          <p:cNvPr id="3" name="object 3"/>
          <p:cNvSpPr txBox="1"/>
          <p:nvPr/>
        </p:nvSpPr>
        <p:spPr>
          <a:xfrm>
            <a:off x="4210221" y="1675162"/>
            <a:ext cx="7530832" cy="4548558"/>
          </a:xfrm>
          <a:prstGeom prst="rect">
            <a:avLst/>
          </a:prstGeom>
        </p:spPr>
        <p:txBody>
          <a:bodyPr vert="horz" wrap="square" lIns="0" tIns="138816" rIns="0" bIns="0" rtlCol="0">
            <a:spAutoFit/>
          </a:bodyPr>
          <a:lstStyle/>
          <a:p>
            <a:pPr marL="626377" marR="762656" indent="-609448">
              <a:lnSpc>
                <a:spcPct val="76900"/>
              </a:lnSpc>
              <a:spcBef>
                <a:spcPts val="1092"/>
              </a:spcBef>
              <a:buClr>
                <a:srgbClr val="E5425D"/>
              </a:buClr>
              <a:buFont typeface="Arial"/>
              <a:buChar char="•"/>
              <a:tabLst>
                <a:tab pos="625530" algn="l"/>
                <a:tab pos="626377" algn="l"/>
              </a:tabLst>
            </a:pPr>
            <a:r>
              <a:rPr sz="3466" spc="73" dirty="0">
                <a:solidFill>
                  <a:srgbClr val="414141"/>
                </a:solidFill>
                <a:latin typeface="Calibri"/>
                <a:cs typeface="Calibri"/>
              </a:rPr>
              <a:t>Commits </a:t>
            </a:r>
            <a:r>
              <a:rPr sz="3466" spc="53" dirty="0">
                <a:solidFill>
                  <a:srgbClr val="414141"/>
                </a:solidFill>
                <a:latin typeface="Calibri"/>
                <a:cs typeface="Calibri"/>
              </a:rPr>
              <a:t>contain </a:t>
            </a:r>
            <a:r>
              <a:rPr sz="3466" spc="40" dirty="0">
                <a:solidFill>
                  <a:srgbClr val="414141"/>
                </a:solidFill>
                <a:latin typeface="Calibri"/>
                <a:cs typeface="Calibri"/>
              </a:rPr>
              <a:t>three </a:t>
            </a:r>
            <a:r>
              <a:rPr sz="3466" spc="173" dirty="0">
                <a:solidFill>
                  <a:srgbClr val="414141"/>
                </a:solidFill>
                <a:latin typeface="Calibri"/>
                <a:cs typeface="Calibri"/>
              </a:rPr>
              <a:t>pieces </a:t>
            </a:r>
            <a:r>
              <a:rPr sz="3466" dirty="0">
                <a:solidFill>
                  <a:srgbClr val="414141"/>
                </a:solidFill>
                <a:latin typeface="Calibri"/>
                <a:cs typeface="Calibri"/>
              </a:rPr>
              <a:t>of  </a:t>
            </a:r>
            <a:r>
              <a:rPr sz="3466" spc="-20" dirty="0">
                <a:solidFill>
                  <a:srgbClr val="414141"/>
                </a:solidFill>
                <a:latin typeface="Calibri"/>
                <a:cs typeface="Calibri"/>
              </a:rPr>
              <a:t>information:</a:t>
            </a:r>
            <a:endParaRPr sz="3466">
              <a:latin typeface="Calibri"/>
              <a:cs typeface="Calibri"/>
            </a:endParaRPr>
          </a:p>
          <a:p>
            <a:pPr marL="694093" marR="976809" indent="-677164">
              <a:lnSpc>
                <a:spcPts val="3439"/>
              </a:lnSpc>
              <a:spcBef>
                <a:spcPts val="720"/>
              </a:spcBef>
              <a:buClr>
                <a:srgbClr val="E5425D"/>
              </a:buClr>
              <a:buAutoNum type="arabicPeriod"/>
              <a:tabLst>
                <a:tab pos="701711" algn="l"/>
                <a:tab pos="702558" algn="l"/>
              </a:tabLst>
            </a:pPr>
            <a:r>
              <a:rPr sz="3466" spc="-13" dirty="0">
                <a:solidFill>
                  <a:srgbClr val="414141"/>
                </a:solidFill>
                <a:latin typeface="Calibri"/>
                <a:cs typeface="Calibri"/>
              </a:rPr>
              <a:t>Information </a:t>
            </a:r>
            <a:r>
              <a:rPr sz="3466" spc="53" dirty="0">
                <a:solidFill>
                  <a:srgbClr val="414141"/>
                </a:solidFill>
                <a:latin typeface="Calibri"/>
                <a:cs typeface="Calibri"/>
              </a:rPr>
              <a:t>about </a:t>
            </a:r>
            <a:r>
              <a:rPr sz="3466" spc="67" dirty="0">
                <a:solidFill>
                  <a:srgbClr val="414141"/>
                </a:solidFill>
                <a:latin typeface="Calibri"/>
                <a:cs typeface="Calibri"/>
              </a:rPr>
              <a:t>how </a:t>
            </a:r>
            <a:r>
              <a:rPr sz="3466" spc="27" dirty="0">
                <a:solidFill>
                  <a:srgbClr val="414141"/>
                </a:solidFill>
                <a:latin typeface="Calibri"/>
                <a:cs typeface="Calibri"/>
              </a:rPr>
              <a:t>the </a:t>
            </a:r>
            <a:r>
              <a:rPr sz="3466" spc="40" dirty="0">
                <a:solidFill>
                  <a:srgbClr val="414141"/>
                </a:solidFill>
                <a:latin typeface="Calibri"/>
                <a:cs typeface="Calibri"/>
              </a:rPr>
              <a:t>files  </a:t>
            </a:r>
            <a:r>
              <a:rPr sz="3466" spc="173" dirty="0">
                <a:solidFill>
                  <a:srgbClr val="414141"/>
                </a:solidFill>
                <a:latin typeface="Calibri"/>
                <a:cs typeface="Calibri"/>
              </a:rPr>
              <a:t>changed </a:t>
            </a:r>
            <a:r>
              <a:rPr sz="3466" spc="-33" dirty="0">
                <a:solidFill>
                  <a:srgbClr val="414141"/>
                </a:solidFill>
                <a:latin typeface="Calibri"/>
                <a:cs typeface="Calibri"/>
              </a:rPr>
              <a:t>from</a:t>
            </a:r>
            <a:r>
              <a:rPr sz="3466" spc="33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466" spc="80" dirty="0">
                <a:solidFill>
                  <a:srgbClr val="414141"/>
                </a:solidFill>
                <a:latin typeface="Calibri"/>
                <a:cs typeface="Calibri"/>
              </a:rPr>
              <a:t>previously</a:t>
            </a:r>
            <a:endParaRPr sz="3466">
              <a:latin typeface="Calibri"/>
              <a:cs typeface="Calibri"/>
            </a:endParaRPr>
          </a:p>
          <a:p>
            <a:pPr marL="694093" marR="1045372" indent="-677164">
              <a:lnSpc>
                <a:spcPct val="79400"/>
              </a:lnSpc>
              <a:spcBef>
                <a:spcPts val="860"/>
              </a:spcBef>
              <a:buClr>
                <a:srgbClr val="E5425D"/>
              </a:buClr>
              <a:buAutoNum type="arabicPeriod"/>
              <a:tabLst>
                <a:tab pos="701711" algn="l"/>
                <a:tab pos="702558" algn="l"/>
              </a:tabLst>
            </a:pPr>
            <a:r>
              <a:rPr sz="3466" spc="233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466" spc="100" dirty="0">
                <a:solidFill>
                  <a:srgbClr val="414141"/>
                </a:solidFill>
                <a:latin typeface="Calibri"/>
                <a:cs typeface="Calibri"/>
              </a:rPr>
              <a:t>reference </a:t>
            </a:r>
            <a:r>
              <a:rPr sz="3466" spc="-33" dirty="0">
                <a:solidFill>
                  <a:srgbClr val="414141"/>
                </a:solidFill>
                <a:latin typeface="Calibri"/>
                <a:cs typeface="Calibri"/>
              </a:rPr>
              <a:t>to </a:t>
            </a:r>
            <a:r>
              <a:rPr sz="3466" spc="27" dirty="0">
                <a:solidFill>
                  <a:srgbClr val="414141"/>
                </a:solidFill>
                <a:latin typeface="Calibri"/>
                <a:cs typeface="Calibri"/>
              </a:rPr>
              <a:t>the </a:t>
            </a:r>
            <a:r>
              <a:rPr sz="3466" spc="7" dirty="0">
                <a:solidFill>
                  <a:srgbClr val="414141"/>
                </a:solidFill>
                <a:latin typeface="Calibri"/>
                <a:cs typeface="Calibri"/>
              </a:rPr>
              <a:t>commit </a:t>
            </a:r>
            <a:r>
              <a:rPr sz="3466" spc="-60" dirty="0">
                <a:solidFill>
                  <a:srgbClr val="414141"/>
                </a:solidFill>
                <a:latin typeface="Calibri"/>
                <a:cs typeface="Calibri"/>
              </a:rPr>
              <a:t>that  </a:t>
            </a:r>
            <a:r>
              <a:rPr sz="3466" spc="147" dirty="0">
                <a:solidFill>
                  <a:srgbClr val="414141"/>
                </a:solidFill>
                <a:latin typeface="Calibri"/>
                <a:cs typeface="Calibri"/>
              </a:rPr>
              <a:t>came </a:t>
            </a:r>
            <a:r>
              <a:rPr sz="3466" spc="87" dirty="0">
                <a:solidFill>
                  <a:srgbClr val="414141"/>
                </a:solidFill>
                <a:latin typeface="Calibri"/>
                <a:cs typeface="Calibri"/>
              </a:rPr>
              <a:t>before</a:t>
            </a:r>
            <a:r>
              <a:rPr sz="3466" spc="73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466" spc="-133" dirty="0">
                <a:solidFill>
                  <a:srgbClr val="414141"/>
                </a:solidFill>
                <a:latin typeface="Calibri"/>
                <a:cs typeface="Calibri"/>
              </a:rPr>
              <a:t>it</a:t>
            </a:r>
            <a:endParaRPr sz="3466">
              <a:latin typeface="Calibri"/>
              <a:cs typeface="Calibri"/>
            </a:endParaRPr>
          </a:p>
          <a:p>
            <a:pPr marL="931101" lvl="1" indent="-609448">
              <a:lnSpc>
                <a:spcPts val="3486"/>
              </a:lnSpc>
              <a:buClr>
                <a:srgbClr val="E5425D"/>
              </a:buClr>
              <a:buFont typeface="Arial"/>
              <a:buChar char="•"/>
              <a:tabLst>
                <a:tab pos="930254" algn="l"/>
                <a:tab pos="931101" algn="l"/>
              </a:tabLst>
            </a:pPr>
            <a:r>
              <a:rPr sz="2933" spc="127" dirty="0">
                <a:solidFill>
                  <a:srgbClr val="202020"/>
                </a:solidFill>
                <a:latin typeface="Calibri"/>
                <a:cs typeface="Calibri"/>
              </a:rPr>
              <a:t>Called </a:t>
            </a:r>
            <a:r>
              <a:rPr sz="2933" spc="20" dirty="0">
                <a:solidFill>
                  <a:srgbClr val="202020"/>
                </a:solidFill>
                <a:latin typeface="Calibri"/>
                <a:cs typeface="Calibri"/>
              </a:rPr>
              <a:t>the </a:t>
            </a:r>
            <a:r>
              <a:rPr sz="2933" spc="7" dirty="0">
                <a:solidFill>
                  <a:srgbClr val="202020"/>
                </a:solidFill>
                <a:latin typeface="Calibri"/>
                <a:cs typeface="Calibri"/>
              </a:rPr>
              <a:t>“</a:t>
            </a:r>
            <a:r>
              <a:rPr sz="2933" spc="7" dirty="0">
                <a:solidFill>
                  <a:srgbClr val="0000FF"/>
                </a:solidFill>
                <a:latin typeface="Calibri"/>
                <a:cs typeface="Calibri"/>
              </a:rPr>
              <a:t>parent</a:t>
            </a:r>
            <a:r>
              <a:rPr sz="2933" spc="1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933" spc="-20" dirty="0">
                <a:solidFill>
                  <a:srgbClr val="0000FF"/>
                </a:solidFill>
                <a:latin typeface="Calibri"/>
                <a:cs typeface="Calibri"/>
              </a:rPr>
              <a:t>commit</a:t>
            </a:r>
            <a:r>
              <a:rPr sz="2933" spc="-20" dirty="0">
                <a:solidFill>
                  <a:srgbClr val="202020"/>
                </a:solidFill>
                <a:latin typeface="Calibri"/>
                <a:cs typeface="Calibri"/>
              </a:rPr>
              <a:t>”</a:t>
            </a:r>
            <a:endParaRPr sz="2933">
              <a:latin typeface="Calibri"/>
              <a:cs typeface="Calibri"/>
            </a:endParaRPr>
          </a:p>
          <a:p>
            <a:pPr marL="702558" indent="-685629">
              <a:lnSpc>
                <a:spcPts val="4112"/>
              </a:lnSpc>
              <a:buClr>
                <a:srgbClr val="E5425D"/>
              </a:buClr>
              <a:buAutoNum type="arabicPeriod"/>
              <a:tabLst>
                <a:tab pos="701711" algn="l"/>
                <a:tab pos="702558" algn="l"/>
              </a:tabLst>
            </a:pPr>
            <a:r>
              <a:rPr sz="3466" spc="233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466" spc="120" dirty="0">
                <a:solidFill>
                  <a:srgbClr val="0000FF"/>
                </a:solidFill>
                <a:latin typeface="Calibri"/>
                <a:cs typeface="Calibri"/>
              </a:rPr>
              <a:t>hash </a:t>
            </a:r>
            <a:r>
              <a:rPr sz="3466" spc="193" dirty="0">
                <a:solidFill>
                  <a:srgbClr val="0000FF"/>
                </a:solidFill>
                <a:latin typeface="Calibri"/>
                <a:cs typeface="Calibri"/>
              </a:rPr>
              <a:t>code</a:t>
            </a:r>
            <a:r>
              <a:rPr sz="3466" spc="-27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466" spc="100" dirty="0">
                <a:solidFill>
                  <a:srgbClr val="202020"/>
                </a:solidFill>
                <a:latin typeface="Calibri"/>
                <a:cs typeface="Calibri"/>
              </a:rPr>
              <a:t>name</a:t>
            </a:r>
            <a:endParaRPr sz="3466">
              <a:latin typeface="Calibri"/>
              <a:cs typeface="Calibri"/>
            </a:endParaRPr>
          </a:p>
          <a:p>
            <a:pPr marL="931101" lvl="1" indent="-609448">
              <a:lnSpc>
                <a:spcPts val="2718"/>
              </a:lnSpc>
              <a:buClr>
                <a:srgbClr val="E5425D"/>
              </a:buClr>
              <a:buFont typeface="Arial"/>
              <a:buChar char="•"/>
              <a:tabLst>
                <a:tab pos="930254" algn="l"/>
                <a:tab pos="931101" algn="l"/>
              </a:tabLst>
            </a:pPr>
            <a:r>
              <a:rPr sz="2533" spc="-47" dirty="0">
                <a:solidFill>
                  <a:srgbClr val="202020"/>
                </a:solidFill>
                <a:latin typeface="Calibri"/>
                <a:cs typeface="Calibri"/>
              </a:rPr>
              <a:t>Will </a:t>
            </a:r>
            <a:r>
              <a:rPr sz="2533" spc="73" dirty="0">
                <a:solidFill>
                  <a:srgbClr val="202020"/>
                </a:solidFill>
                <a:latin typeface="Calibri"/>
                <a:cs typeface="Calibri"/>
              </a:rPr>
              <a:t>look </a:t>
            </a:r>
            <a:r>
              <a:rPr sz="2533" spc="60" dirty="0">
                <a:solidFill>
                  <a:srgbClr val="202020"/>
                </a:solidFill>
                <a:latin typeface="Calibri"/>
                <a:cs typeface="Calibri"/>
              </a:rPr>
              <a:t>something</a:t>
            </a:r>
            <a:r>
              <a:rPr sz="2533" spc="207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2533" spc="20" dirty="0">
                <a:solidFill>
                  <a:srgbClr val="202020"/>
                </a:solidFill>
                <a:latin typeface="Calibri"/>
                <a:cs typeface="Calibri"/>
              </a:rPr>
              <a:t>like:</a:t>
            </a:r>
            <a:endParaRPr sz="2533">
              <a:latin typeface="Calibri"/>
              <a:cs typeface="Calibri"/>
            </a:endParaRPr>
          </a:p>
          <a:p>
            <a:pPr marL="931101">
              <a:lnSpc>
                <a:spcPts val="2746"/>
              </a:lnSpc>
            </a:pPr>
            <a:r>
              <a:rPr sz="2533" spc="127" dirty="0">
                <a:solidFill>
                  <a:srgbClr val="202020"/>
                </a:solidFill>
                <a:latin typeface="Calibri"/>
                <a:cs typeface="Calibri"/>
              </a:rPr>
              <a:t>fb2d2ec5069fc6776c80b3ad6b7cbde3cade4e</a:t>
            </a:r>
            <a:endParaRPr sz="2533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339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27036-ECAB-4AEB-90FC-57F8A4909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750" dirty="0">
                <a:cs typeface="Calibri Light"/>
              </a:rPr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2AA7D-47D0-480A-AE74-B95921659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90805" indent="-90805"/>
            <a:r>
              <a:rPr lang="en-US" sz="1950" dirty="0">
                <a:cs typeface="Calibri"/>
              </a:rPr>
              <a:t>- Lambda Expressions</a:t>
            </a:r>
            <a:endParaRPr lang="en-US" dirty="0">
              <a:cs typeface="Calibri"/>
            </a:endParaRPr>
          </a:p>
          <a:p>
            <a:pPr marL="90805" indent="-90805"/>
            <a:r>
              <a:rPr lang="en-US" sz="1950" dirty="0">
                <a:cs typeface="Calibri"/>
              </a:rPr>
              <a:t>- </a:t>
            </a:r>
            <a:r>
              <a:rPr lang="en-US" sz="1950" dirty="0" err="1">
                <a:cs typeface="Calibri"/>
              </a:rPr>
              <a:t>Github</a:t>
            </a:r>
            <a:r>
              <a:rPr lang="en-US" sz="1950" dirty="0">
                <a:cs typeface="Calibri"/>
              </a:rPr>
              <a:t> Tutorial</a:t>
            </a:r>
          </a:p>
          <a:p>
            <a:pPr marL="90805" indent="-90805"/>
            <a:r>
              <a:rPr lang="en-US" sz="1950" dirty="0">
                <a:cs typeface="Calibri"/>
              </a:rPr>
              <a:t>- Homework: </a:t>
            </a:r>
            <a:r>
              <a:rPr lang="en-US" sz="1950" dirty="0">
                <a:ea typeface="+mn-lt"/>
                <a:cs typeface="+mn-lt"/>
                <a:hlinkClick r:id="rId2"/>
              </a:rPr>
              <a:t>https://learngitbranching.js.org/</a:t>
            </a:r>
            <a:r>
              <a:rPr lang="en-US" sz="1950" dirty="0">
                <a:ea typeface="+mn-lt"/>
                <a:cs typeface="+mn-lt"/>
              </a:rPr>
              <a:t> </a:t>
            </a:r>
            <a:endParaRPr lang="en-US" sz="1950" dirty="0">
              <a:cs typeface="Calibri"/>
            </a:endParaRPr>
          </a:p>
          <a:p>
            <a:pPr marL="90805" indent="-90805"/>
            <a:endParaRPr lang="en-US" sz="195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986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6476160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233" dirty="0"/>
              <a:t>Key </a:t>
            </a:r>
            <a:r>
              <a:rPr sz="4266" spc="160" dirty="0"/>
              <a:t>Concepts:</a:t>
            </a:r>
            <a:r>
              <a:rPr sz="4266" spc="-27" dirty="0"/>
              <a:t> </a:t>
            </a:r>
            <a:r>
              <a:rPr sz="4266" spc="113" dirty="0">
                <a:solidFill>
                  <a:srgbClr val="0000FF"/>
                </a:solidFill>
              </a:rPr>
              <a:t>Repositories</a:t>
            </a:r>
            <a:endParaRPr sz="4266"/>
          </a:p>
        </p:txBody>
      </p:sp>
      <p:sp>
        <p:nvSpPr>
          <p:cNvPr id="3" name="object 3"/>
          <p:cNvSpPr txBox="1"/>
          <p:nvPr/>
        </p:nvSpPr>
        <p:spPr>
          <a:xfrm>
            <a:off x="4210222" y="1659589"/>
            <a:ext cx="6821510" cy="3637396"/>
          </a:xfrm>
          <a:prstGeom prst="rect">
            <a:avLst/>
          </a:prstGeom>
        </p:spPr>
        <p:txBody>
          <a:bodyPr vert="horz" wrap="square" lIns="0" tIns="120195" rIns="0" bIns="0" rtlCol="0">
            <a:spAutoFit/>
          </a:bodyPr>
          <a:lstStyle/>
          <a:p>
            <a:pPr marL="694093" indent="-677164">
              <a:spcBef>
                <a:spcPts val="946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60" dirty="0">
                <a:solidFill>
                  <a:srgbClr val="414141"/>
                </a:solidFill>
                <a:latin typeface="Calibri"/>
                <a:cs typeface="Calibri"/>
              </a:rPr>
              <a:t>Often </a:t>
            </a:r>
            <a:r>
              <a:rPr sz="3732" spc="93" dirty="0">
                <a:solidFill>
                  <a:srgbClr val="414141"/>
                </a:solidFill>
                <a:latin typeface="Calibri"/>
                <a:cs typeface="Calibri"/>
              </a:rPr>
              <a:t>shortened </a:t>
            </a:r>
            <a:r>
              <a:rPr sz="3732" spc="-33" dirty="0">
                <a:solidFill>
                  <a:srgbClr val="414141"/>
                </a:solidFill>
                <a:latin typeface="Calibri"/>
                <a:cs typeface="Calibri"/>
              </a:rPr>
              <a:t>to</a:t>
            </a:r>
            <a:r>
              <a:rPr sz="3732" spc="18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33" dirty="0">
                <a:solidFill>
                  <a:srgbClr val="414141"/>
                </a:solidFill>
                <a:latin typeface="Calibri"/>
                <a:cs typeface="Calibri"/>
              </a:rPr>
              <a:t>‘</a:t>
            </a:r>
            <a:r>
              <a:rPr sz="3732" spc="33" dirty="0">
                <a:solidFill>
                  <a:srgbClr val="0000FF"/>
                </a:solidFill>
                <a:latin typeface="Calibri"/>
                <a:cs typeface="Calibri"/>
              </a:rPr>
              <a:t>repo</a:t>
            </a:r>
            <a:r>
              <a:rPr sz="3732" spc="33" dirty="0">
                <a:solidFill>
                  <a:srgbClr val="414141"/>
                </a:solidFill>
                <a:latin typeface="Calibri"/>
                <a:cs typeface="Calibri"/>
              </a:rPr>
              <a:t>’</a:t>
            </a:r>
            <a:endParaRPr sz="3732">
              <a:latin typeface="Calibri"/>
              <a:cs typeface="Calibri"/>
            </a:endParaRPr>
          </a:p>
          <a:p>
            <a:pPr marL="694093" marR="6772" indent="-677164">
              <a:lnSpc>
                <a:spcPts val="4438"/>
              </a:lnSpc>
              <a:spcBef>
                <a:spcPts val="1000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253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732" spc="73" dirty="0">
                <a:solidFill>
                  <a:srgbClr val="414141"/>
                </a:solidFill>
                <a:latin typeface="Calibri"/>
                <a:cs typeface="Calibri"/>
              </a:rPr>
              <a:t>collection </a:t>
            </a:r>
            <a:r>
              <a:rPr sz="3732" dirty="0">
                <a:solidFill>
                  <a:srgbClr val="414141"/>
                </a:solidFill>
                <a:latin typeface="Calibri"/>
                <a:cs typeface="Calibri"/>
              </a:rPr>
              <a:t>of </a:t>
            </a:r>
            <a:r>
              <a:rPr sz="3732" spc="13" dirty="0">
                <a:solidFill>
                  <a:srgbClr val="414141"/>
                </a:solidFill>
                <a:latin typeface="Calibri"/>
                <a:cs typeface="Calibri"/>
              </a:rPr>
              <a:t>all </a:t>
            </a:r>
            <a:r>
              <a:rPr sz="3732" spc="27" dirty="0">
                <a:solidFill>
                  <a:srgbClr val="414141"/>
                </a:solidFill>
                <a:latin typeface="Calibri"/>
                <a:cs typeface="Calibri"/>
              </a:rPr>
              <a:t>the </a:t>
            </a:r>
            <a:r>
              <a:rPr sz="3732" spc="47" dirty="0">
                <a:solidFill>
                  <a:srgbClr val="414141"/>
                </a:solidFill>
                <a:latin typeface="Calibri"/>
                <a:cs typeface="Calibri"/>
              </a:rPr>
              <a:t>files </a:t>
            </a:r>
            <a:r>
              <a:rPr sz="3732" spc="127" dirty="0">
                <a:solidFill>
                  <a:srgbClr val="414141"/>
                </a:solidFill>
                <a:latin typeface="Calibri"/>
                <a:cs typeface="Calibri"/>
              </a:rPr>
              <a:t>and  </a:t>
            </a:r>
            <a:r>
              <a:rPr sz="3732" spc="27" dirty="0">
                <a:solidFill>
                  <a:srgbClr val="414141"/>
                </a:solidFill>
                <a:latin typeface="Calibri"/>
                <a:cs typeface="Calibri"/>
              </a:rPr>
              <a:t>the </a:t>
            </a:r>
            <a:r>
              <a:rPr sz="3732" spc="20" dirty="0">
                <a:solidFill>
                  <a:srgbClr val="414141"/>
                </a:solidFill>
                <a:latin typeface="Calibri"/>
                <a:cs typeface="Calibri"/>
              </a:rPr>
              <a:t>history </a:t>
            </a:r>
            <a:r>
              <a:rPr sz="3732" dirty="0">
                <a:solidFill>
                  <a:srgbClr val="414141"/>
                </a:solidFill>
                <a:latin typeface="Calibri"/>
                <a:cs typeface="Calibri"/>
              </a:rPr>
              <a:t>of </a:t>
            </a:r>
            <a:r>
              <a:rPr sz="3732" spc="100" dirty="0">
                <a:solidFill>
                  <a:srgbClr val="414141"/>
                </a:solidFill>
                <a:latin typeface="Calibri"/>
                <a:cs typeface="Calibri"/>
              </a:rPr>
              <a:t>those</a:t>
            </a:r>
            <a:r>
              <a:rPr sz="3732" spc="413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47" dirty="0">
                <a:solidFill>
                  <a:srgbClr val="414141"/>
                </a:solidFill>
                <a:latin typeface="Calibri"/>
                <a:cs typeface="Calibri"/>
              </a:rPr>
              <a:t>files</a:t>
            </a:r>
            <a:endParaRPr sz="3732">
              <a:latin typeface="Calibri"/>
              <a:cs typeface="Calibri"/>
            </a:endParaRPr>
          </a:p>
          <a:p>
            <a:pPr marL="998817" lvl="1" indent="-372440">
              <a:spcBef>
                <a:spcPts val="673"/>
              </a:spcBef>
              <a:buClr>
                <a:srgbClr val="E5425D"/>
              </a:buClr>
              <a:buFont typeface="Arial"/>
              <a:buChar char="•"/>
              <a:tabLst>
                <a:tab pos="1006435" algn="l"/>
                <a:tab pos="1007281" algn="l"/>
              </a:tabLst>
            </a:pPr>
            <a:r>
              <a:rPr sz="3199" spc="127" dirty="0">
                <a:solidFill>
                  <a:srgbClr val="202020"/>
                </a:solidFill>
                <a:latin typeface="Calibri"/>
                <a:cs typeface="Calibri"/>
              </a:rPr>
              <a:t>Consists </a:t>
            </a:r>
            <a:r>
              <a:rPr sz="3199" dirty="0">
                <a:solidFill>
                  <a:srgbClr val="202020"/>
                </a:solidFill>
                <a:latin typeface="Calibri"/>
                <a:cs typeface="Calibri"/>
              </a:rPr>
              <a:t>of </a:t>
            </a:r>
            <a:r>
              <a:rPr sz="3199" spc="7" dirty="0">
                <a:solidFill>
                  <a:srgbClr val="202020"/>
                </a:solidFill>
                <a:latin typeface="Calibri"/>
                <a:cs typeface="Calibri"/>
              </a:rPr>
              <a:t>all </a:t>
            </a:r>
            <a:r>
              <a:rPr sz="3199" spc="40" dirty="0">
                <a:solidFill>
                  <a:srgbClr val="202020"/>
                </a:solidFill>
                <a:latin typeface="Calibri"/>
                <a:cs typeface="Calibri"/>
              </a:rPr>
              <a:t>your</a:t>
            </a:r>
            <a:r>
              <a:rPr sz="3199" spc="247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3199" spc="40" dirty="0">
                <a:solidFill>
                  <a:srgbClr val="202020"/>
                </a:solidFill>
                <a:latin typeface="Calibri"/>
                <a:cs typeface="Calibri"/>
              </a:rPr>
              <a:t>commits</a:t>
            </a:r>
            <a:endParaRPr sz="3199">
              <a:latin typeface="Calibri"/>
              <a:cs typeface="Calibri"/>
            </a:endParaRPr>
          </a:p>
          <a:p>
            <a:pPr marL="998817" marR="24547" lvl="1" indent="-372440">
              <a:lnSpc>
                <a:spcPts val="3759"/>
              </a:lnSpc>
              <a:spcBef>
                <a:spcPts val="1020"/>
              </a:spcBef>
              <a:buClr>
                <a:srgbClr val="E5425D"/>
              </a:buClr>
              <a:buFont typeface="Arial"/>
              <a:buChar char="•"/>
              <a:tabLst>
                <a:tab pos="1006435" algn="l"/>
                <a:tab pos="1007281" algn="l"/>
              </a:tabLst>
            </a:pPr>
            <a:r>
              <a:rPr sz="3199" spc="140" dirty="0">
                <a:solidFill>
                  <a:srgbClr val="202020"/>
                </a:solidFill>
                <a:latin typeface="Calibri"/>
                <a:cs typeface="Calibri"/>
              </a:rPr>
              <a:t>Place </a:t>
            </a:r>
            <a:r>
              <a:rPr sz="3199" spc="80" dirty="0">
                <a:solidFill>
                  <a:srgbClr val="202020"/>
                </a:solidFill>
                <a:latin typeface="Calibri"/>
                <a:cs typeface="Calibri"/>
              </a:rPr>
              <a:t>where </a:t>
            </a:r>
            <a:r>
              <a:rPr sz="3199" spc="7" dirty="0">
                <a:solidFill>
                  <a:srgbClr val="202020"/>
                </a:solidFill>
                <a:latin typeface="Calibri"/>
                <a:cs typeface="Calibri"/>
              </a:rPr>
              <a:t>all </a:t>
            </a:r>
            <a:r>
              <a:rPr sz="3199" spc="40" dirty="0">
                <a:solidFill>
                  <a:srgbClr val="202020"/>
                </a:solidFill>
                <a:latin typeface="Calibri"/>
                <a:cs typeface="Calibri"/>
              </a:rPr>
              <a:t>your </a:t>
            </a:r>
            <a:r>
              <a:rPr sz="3199" spc="53" dirty="0">
                <a:solidFill>
                  <a:srgbClr val="202020"/>
                </a:solidFill>
                <a:latin typeface="Calibri"/>
                <a:cs typeface="Calibri"/>
              </a:rPr>
              <a:t>hard work </a:t>
            </a:r>
            <a:r>
              <a:rPr sz="3199" spc="80" dirty="0">
                <a:solidFill>
                  <a:srgbClr val="202020"/>
                </a:solidFill>
                <a:latin typeface="Calibri"/>
                <a:cs typeface="Calibri"/>
              </a:rPr>
              <a:t>is  </a:t>
            </a:r>
            <a:r>
              <a:rPr sz="3199" spc="67" dirty="0">
                <a:solidFill>
                  <a:srgbClr val="202020"/>
                </a:solidFill>
                <a:latin typeface="Calibri"/>
                <a:cs typeface="Calibri"/>
              </a:rPr>
              <a:t>stored</a:t>
            </a:r>
            <a:endParaRPr sz="319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062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6476160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233" dirty="0"/>
              <a:t>Key </a:t>
            </a:r>
            <a:r>
              <a:rPr sz="4266" spc="160" dirty="0"/>
              <a:t>Concepts:</a:t>
            </a:r>
            <a:r>
              <a:rPr sz="4266" spc="-27" dirty="0"/>
              <a:t> </a:t>
            </a:r>
            <a:r>
              <a:rPr sz="4266" spc="113" dirty="0">
                <a:solidFill>
                  <a:srgbClr val="0000FF"/>
                </a:solidFill>
              </a:rPr>
              <a:t>Repositories</a:t>
            </a:r>
            <a:endParaRPr sz="4266"/>
          </a:p>
        </p:txBody>
      </p:sp>
      <p:sp>
        <p:nvSpPr>
          <p:cNvPr id="3" name="object 3"/>
          <p:cNvSpPr txBox="1"/>
          <p:nvPr/>
        </p:nvSpPr>
        <p:spPr>
          <a:xfrm>
            <a:off x="4210221" y="1763194"/>
            <a:ext cx="7066133" cy="4259894"/>
          </a:xfrm>
          <a:prstGeom prst="rect">
            <a:avLst/>
          </a:prstGeom>
        </p:spPr>
        <p:txBody>
          <a:bodyPr vert="horz" wrap="square" lIns="0" tIns="44015" rIns="0" bIns="0" rtlCol="0">
            <a:spAutoFit/>
          </a:bodyPr>
          <a:lstStyle/>
          <a:p>
            <a:pPr marL="694093" marR="209074" indent="-677164">
              <a:lnSpc>
                <a:spcPts val="4399"/>
              </a:lnSpc>
              <a:spcBef>
                <a:spcPts val="347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240" dirty="0">
                <a:solidFill>
                  <a:srgbClr val="414141"/>
                </a:solidFill>
                <a:latin typeface="Calibri"/>
                <a:cs typeface="Calibri"/>
              </a:rPr>
              <a:t>Can </a:t>
            </a:r>
            <a:r>
              <a:rPr sz="3732" spc="60" dirty="0">
                <a:solidFill>
                  <a:srgbClr val="414141"/>
                </a:solidFill>
                <a:latin typeface="Calibri"/>
                <a:cs typeface="Calibri"/>
              </a:rPr>
              <a:t>live </a:t>
            </a:r>
            <a:r>
              <a:rPr sz="3732" spc="107" dirty="0">
                <a:solidFill>
                  <a:srgbClr val="414141"/>
                </a:solidFill>
                <a:latin typeface="Calibri"/>
                <a:cs typeface="Calibri"/>
              </a:rPr>
              <a:t>on </a:t>
            </a:r>
            <a:r>
              <a:rPr sz="3732" spc="152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732" spc="93" dirty="0">
                <a:solidFill>
                  <a:srgbClr val="414141"/>
                </a:solidFill>
                <a:latin typeface="Calibri"/>
                <a:cs typeface="Calibri"/>
              </a:rPr>
              <a:t>local machine</a:t>
            </a:r>
            <a:r>
              <a:rPr sz="3732" spc="13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20" dirty="0">
                <a:solidFill>
                  <a:srgbClr val="414141"/>
                </a:solidFill>
                <a:latin typeface="Calibri"/>
                <a:cs typeface="Calibri"/>
              </a:rPr>
              <a:t>or  </a:t>
            </a:r>
            <a:r>
              <a:rPr sz="3732" spc="107" dirty="0">
                <a:solidFill>
                  <a:srgbClr val="414141"/>
                </a:solidFill>
                <a:latin typeface="Calibri"/>
                <a:cs typeface="Calibri"/>
              </a:rPr>
              <a:t>on </a:t>
            </a:r>
            <a:r>
              <a:rPr sz="3732" spc="152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732" spc="47" dirty="0">
                <a:solidFill>
                  <a:srgbClr val="414141"/>
                </a:solidFill>
                <a:latin typeface="Calibri"/>
                <a:cs typeface="Calibri"/>
              </a:rPr>
              <a:t>remote </a:t>
            </a:r>
            <a:r>
              <a:rPr sz="3732" spc="107" dirty="0">
                <a:solidFill>
                  <a:srgbClr val="414141"/>
                </a:solidFill>
                <a:latin typeface="Calibri"/>
                <a:cs typeface="Calibri"/>
              </a:rPr>
              <a:t>server</a:t>
            </a:r>
            <a:r>
              <a:rPr sz="3732" spc="14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-53" dirty="0">
                <a:solidFill>
                  <a:srgbClr val="414141"/>
                </a:solidFill>
                <a:latin typeface="Calibri"/>
                <a:cs typeface="Calibri"/>
              </a:rPr>
              <a:t>(GitHub!)</a:t>
            </a:r>
            <a:endParaRPr sz="3732">
              <a:latin typeface="Calibri"/>
              <a:cs typeface="Calibri"/>
            </a:endParaRPr>
          </a:p>
          <a:p>
            <a:pPr marL="694093" marR="6772" indent="-677164">
              <a:lnSpc>
                <a:spcPct val="100099"/>
              </a:lnSpc>
              <a:spcBef>
                <a:spcPts val="806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200" dirty="0">
                <a:solidFill>
                  <a:srgbClr val="414141"/>
                </a:solidFill>
                <a:latin typeface="Calibri"/>
                <a:cs typeface="Calibri"/>
              </a:rPr>
              <a:t>The </a:t>
            </a:r>
            <a:r>
              <a:rPr sz="3732" spc="60" dirty="0">
                <a:solidFill>
                  <a:srgbClr val="414141"/>
                </a:solidFill>
                <a:latin typeface="Calibri"/>
                <a:cs typeface="Calibri"/>
              </a:rPr>
              <a:t>act </a:t>
            </a:r>
            <a:r>
              <a:rPr sz="3732" dirty="0">
                <a:solidFill>
                  <a:srgbClr val="414141"/>
                </a:solidFill>
                <a:latin typeface="Calibri"/>
                <a:cs typeface="Calibri"/>
              </a:rPr>
              <a:t>of </a:t>
            </a:r>
            <a:r>
              <a:rPr sz="3732" spc="147" dirty="0">
                <a:solidFill>
                  <a:srgbClr val="414141"/>
                </a:solidFill>
                <a:latin typeface="Calibri"/>
                <a:cs typeface="Calibri"/>
              </a:rPr>
              <a:t>copying </a:t>
            </a:r>
            <a:r>
              <a:rPr sz="3732" spc="152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732" spc="53" dirty="0">
                <a:solidFill>
                  <a:srgbClr val="414141"/>
                </a:solidFill>
                <a:latin typeface="Calibri"/>
                <a:cs typeface="Calibri"/>
              </a:rPr>
              <a:t>repository  </a:t>
            </a:r>
            <a:r>
              <a:rPr sz="3732" spc="-40" dirty="0">
                <a:solidFill>
                  <a:srgbClr val="414141"/>
                </a:solidFill>
                <a:latin typeface="Calibri"/>
                <a:cs typeface="Calibri"/>
              </a:rPr>
              <a:t>from </a:t>
            </a:r>
            <a:r>
              <a:rPr sz="3732" spc="152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732" spc="47" dirty="0">
                <a:solidFill>
                  <a:srgbClr val="414141"/>
                </a:solidFill>
                <a:latin typeface="Calibri"/>
                <a:cs typeface="Calibri"/>
              </a:rPr>
              <a:t>remote </a:t>
            </a:r>
            <a:r>
              <a:rPr sz="3732" spc="107" dirty="0">
                <a:solidFill>
                  <a:srgbClr val="414141"/>
                </a:solidFill>
                <a:latin typeface="Calibri"/>
                <a:cs typeface="Calibri"/>
              </a:rPr>
              <a:t>server </a:t>
            </a:r>
            <a:r>
              <a:rPr sz="3732" spc="93" dirty="0">
                <a:solidFill>
                  <a:srgbClr val="414141"/>
                </a:solidFill>
                <a:latin typeface="Calibri"/>
                <a:cs typeface="Calibri"/>
              </a:rPr>
              <a:t>is </a:t>
            </a:r>
            <a:r>
              <a:rPr sz="3732" spc="120" dirty="0">
                <a:solidFill>
                  <a:srgbClr val="414141"/>
                </a:solidFill>
                <a:latin typeface="Calibri"/>
                <a:cs typeface="Calibri"/>
              </a:rPr>
              <a:t>called </a:t>
            </a:r>
            <a:r>
              <a:rPr sz="3732" spc="1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732" spc="107" dirty="0">
                <a:solidFill>
                  <a:srgbClr val="0000FF"/>
                </a:solidFill>
                <a:latin typeface="Calibri"/>
                <a:cs typeface="Calibri"/>
              </a:rPr>
              <a:t>cloning</a:t>
            </a:r>
            <a:endParaRPr sz="3732">
              <a:latin typeface="Calibri"/>
              <a:cs typeface="Calibri"/>
            </a:endParaRPr>
          </a:p>
          <a:p>
            <a:pPr marL="694093" marR="206535" indent="-677164">
              <a:lnSpc>
                <a:spcPct val="102000"/>
              </a:lnSpc>
              <a:spcBef>
                <a:spcPts val="726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147" dirty="0">
                <a:solidFill>
                  <a:srgbClr val="202020"/>
                </a:solidFill>
                <a:latin typeface="Calibri"/>
                <a:cs typeface="Calibri"/>
              </a:rPr>
              <a:t>Cloning </a:t>
            </a:r>
            <a:r>
              <a:rPr sz="3732" spc="-40" dirty="0">
                <a:solidFill>
                  <a:srgbClr val="202020"/>
                </a:solidFill>
                <a:latin typeface="Calibri"/>
                <a:cs typeface="Calibri"/>
              </a:rPr>
              <a:t>from </a:t>
            </a:r>
            <a:r>
              <a:rPr sz="3732" spc="152" dirty="0">
                <a:solidFill>
                  <a:srgbClr val="202020"/>
                </a:solidFill>
                <a:latin typeface="Calibri"/>
                <a:cs typeface="Calibri"/>
              </a:rPr>
              <a:t>a </a:t>
            </a:r>
            <a:r>
              <a:rPr sz="3732" spc="47" dirty="0">
                <a:solidFill>
                  <a:srgbClr val="202020"/>
                </a:solidFill>
                <a:latin typeface="Calibri"/>
                <a:cs typeface="Calibri"/>
              </a:rPr>
              <a:t>remote </a:t>
            </a:r>
            <a:r>
              <a:rPr sz="3732" spc="107" dirty="0">
                <a:solidFill>
                  <a:srgbClr val="202020"/>
                </a:solidFill>
                <a:latin typeface="Calibri"/>
                <a:cs typeface="Calibri"/>
              </a:rPr>
              <a:t>server  </a:t>
            </a:r>
            <a:r>
              <a:rPr sz="3732" spc="73" dirty="0">
                <a:solidFill>
                  <a:srgbClr val="202020"/>
                </a:solidFill>
                <a:latin typeface="Calibri"/>
                <a:cs typeface="Calibri"/>
              </a:rPr>
              <a:t>allows </a:t>
            </a:r>
            <a:r>
              <a:rPr sz="3732" spc="80" dirty="0">
                <a:solidFill>
                  <a:srgbClr val="202020"/>
                </a:solidFill>
                <a:latin typeface="Calibri"/>
                <a:cs typeface="Calibri"/>
              </a:rPr>
              <a:t>teams </a:t>
            </a:r>
            <a:r>
              <a:rPr sz="3732" spc="-33" dirty="0">
                <a:solidFill>
                  <a:srgbClr val="202020"/>
                </a:solidFill>
                <a:latin typeface="Calibri"/>
                <a:cs typeface="Calibri"/>
              </a:rPr>
              <a:t>to </a:t>
            </a:r>
            <a:r>
              <a:rPr sz="3732" spc="60" dirty="0">
                <a:solidFill>
                  <a:srgbClr val="202020"/>
                </a:solidFill>
                <a:latin typeface="Calibri"/>
                <a:cs typeface="Calibri"/>
              </a:rPr>
              <a:t>work</a:t>
            </a:r>
            <a:r>
              <a:rPr sz="3732" spc="287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3732" spc="67" dirty="0">
                <a:solidFill>
                  <a:srgbClr val="202020"/>
                </a:solidFill>
                <a:latin typeface="Calibri"/>
                <a:cs typeface="Calibri"/>
              </a:rPr>
              <a:t>together</a:t>
            </a:r>
            <a:endParaRPr sz="3732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187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6476160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233" dirty="0"/>
              <a:t>Key </a:t>
            </a:r>
            <a:r>
              <a:rPr sz="4266" spc="160" dirty="0"/>
              <a:t>Concepts:</a:t>
            </a:r>
            <a:r>
              <a:rPr sz="4266" spc="-27" dirty="0"/>
              <a:t> </a:t>
            </a:r>
            <a:r>
              <a:rPr sz="4266" spc="113" dirty="0">
                <a:solidFill>
                  <a:srgbClr val="0000FF"/>
                </a:solidFill>
              </a:rPr>
              <a:t>Repositories</a:t>
            </a:r>
            <a:endParaRPr sz="4266"/>
          </a:p>
        </p:txBody>
      </p:sp>
      <p:sp>
        <p:nvSpPr>
          <p:cNvPr id="3" name="object 3"/>
          <p:cNvSpPr txBox="1"/>
          <p:nvPr/>
        </p:nvSpPr>
        <p:spPr>
          <a:xfrm>
            <a:off x="4210222" y="1763194"/>
            <a:ext cx="7133002" cy="3833709"/>
          </a:xfrm>
          <a:prstGeom prst="rect">
            <a:avLst/>
          </a:prstGeom>
        </p:spPr>
        <p:txBody>
          <a:bodyPr vert="horz" wrap="square" lIns="0" tIns="37242" rIns="0" bIns="0" rtlCol="0">
            <a:spAutoFit/>
          </a:bodyPr>
          <a:lstStyle/>
          <a:p>
            <a:pPr marL="694093" marR="6772" indent="-677164">
              <a:lnSpc>
                <a:spcPts val="4132"/>
              </a:lnSpc>
              <a:spcBef>
                <a:spcPts val="292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466" spc="180" dirty="0">
                <a:solidFill>
                  <a:srgbClr val="414141"/>
                </a:solidFill>
                <a:latin typeface="Calibri"/>
                <a:cs typeface="Calibri"/>
              </a:rPr>
              <a:t>The </a:t>
            </a:r>
            <a:r>
              <a:rPr sz="3466" spc="160" dirty="0">
                <a:solidFill>
                  <a:srgbClr val="414141"/>
                </a:solidFill>
                <a:latin typeface="Calibri"/>
                <a:cs typeface="Calibri"/>
              </a:rPr>
              <a:t>process </a:t>
            </a:r>
            <a:r>
              <a:rPr sz="3466" dirty="0">
                <a:solidFill>
                  <a:srgbClr val="414141"/>
                </a:solidFill>
                <a:latin typeface="Calibri"/>
                <a:cs typeface="Calibri"/>
              </a:rPr>
              <a:t>of </a:t>
            </a:r>
            <a:r>
              <a:rPr sz="3466" spc="100" dirty="0">
                <a:solidFill>
                  <a:srgbClr val="414141"/>
                </a:solidFill>
                <a:latin typeface="Calibri"/>
                <a:cs typeface="Calibri"/>
              </a:rPr>
              <a:t>downloading  </a:t>
            </a:r>
            <a:r>
              <a:rPr sz="3466" spc="40" dirty="0">
                <a:solidFill>
                  <a:srgbClr val="414141"/>
                </a:solidFill>
                <a:latin typeface="Calibri"/>
                <a:cs typeface="Calibri"/>
              </a:rPr>
              <a:t>commits </a:t>
            </a:r>
            <a:r>
              <a:rPr sz="3466" spc="-60" dirty="0">
                <a:solidFill>
                  <a:srgbClr val="414141"/>
                </a:solidFill>
                <a:latin typeface="Calibri"/>
                <a:cs typeface="Calibri"/>
              </a:rPr>
              <a:t>that </a:t>
            </a:r>
            <a:r>
              <a:rPr sz="3466" spc="7" dirty="0">
                <a:solidFill>
                  <a:srgbClr val="414141"/>
                </a:solidFill>
                <a:latin typeface="Calibri"/>
                <a:cs typeface="Calibri"/>
              </a:rPr>
              <a:t>don’t </a:t>
            </a:r>
            <a:r>
              <a:rPr sz="3466" spc="73" dirty="0">
                <a:solidFill>
                  <a:srgbClr val="414141"/>
                </a:solidFill>
                <a:latin typeface="Calibri"/>
                <a:cs typeface="Calibri"/>
              </a:rPr>
              <a:t>exist </a:t>
            </a:r>
            <a:r>
              <a:rPr sz="3466" spc="100" dirty="0">
                <a:solidFill>
                  <a:srgbClr val="414141"/>
                </a:solidFill>
                <a:latin typeface="Calibri"/>
                <a:cs typeface="Calibri"/>
              </a:rPr>
              <a:t>on </a:t>
            </a:r>
            <a:r>
              <a:rPr sz="3466" spc="47" dirty="0">
                <a:solidFill>
                  <a:srgbClr val="414141"/>
                </a:solidFill>
                <a:latin typeface="Calibri"/>
                <a:cs typeface="Calibri"/>
              </a:rPr>
              <a:t>your  </a:t>
            </a:r>
            <a:r>
              <a:rPr sz="3466" spc="87" dirty="0">
                <a:solidFill>
                  <a:srgbClr val="414141"/>
                </a:solidFill>
                <a:latin typeface="Calibri"/>
                <a:cs typeface="Calibri"/>
              </a:rPr>
              <a:t>machine </a:t>
            </a:r>
            <a:r>
              <a:rPr sz="3466" spc="-33" dirty="0">
                <a:solidFill>
                  <a:srgbClr val="414141"/>
                </a:solidFill>
                <a:latin typeface="Calibri"/>
                <a:cs typeface="Calibri"/>
              </a:rPr>
              <a:t>from </a:t>
            </a:r>
            <a:r>
              <a:rPr sz="3466" spc="140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466" spc="47" dirty="0">
                <a:solidFill>
                  <a:srgbClr val="414141"/>
                </a:solidFill>
                <a:latin typeface="Calibri"/>
                <a:cs typeface="Calibri"/>
              </a:rPr>
              <a:t>remote </a:t>
            </a:r>
            <a:r>
              <a:rPr sz="3466" spc="53" dirty="0">
                <a:solidFill>
                  <a:srgbClr val="414141"/>
                </a:solidFill>
                <a:latin typeface="Calibri"/>
                <a:cs typeface="Calibri"/>
              </a:rPr>
              <a:t>repository  </a:t>
            </a:r>
            <a:r>
              <a:rPr sz="3466" spc="87" dirty="0">
                <a:solidFill>
                  <a:srgbClr val="414141"/>
                </a:solidFill>
                <a:latin typeface="Calibri"/>
                <a:cs typeface="Calibri"/>
              </a:rPr>
              <a:t>is </a:t>
            </a:r>
            <a:r>
              <a:rPr sz="3466" spc="113" dirty="0">
                <a:solidFill>
                  <a:srgbClr val="414141"/>
                </a:solidFill>
                <a:latin typeface="Calibri"/>
                <a:cs typeface="Calibri"/>
              </a:rPr>
              <a:t>called </a:t>
            </a:r>
            <a:r>
              <a:rPr sz="3466" spc="60" dirty="0">
                <a:solidFill>
                  <a:srgbClr val="0000FF"/>
                </a:solidFill>
                <a:latin typeface="Calibri"/>
                <a:cs typeface="Calibri"/>
              </a:rPr>
              <a:t>pulling</a:t>
            </a:r>
            <a:r>
              <a:rPr sz="3466" spc="1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466" spc="187" dirty="0">
                <a:solidFill>
                  <a:srgbClr val="202020"/>
                </a:solidFill>
                <a:latin typeface="Calibri"/>
                <a:cs typeface="Calibri"/>
              </a:rPr>
              <a:t>changes</a:t>
            </a:r>
            <a:endParaRPr sz="3466">
              <a:latin typeface="Calibri"/>
              <a:cs typeface="Calibri"/>
            </a:endParaRPr>
          </a:p>
          <a:p>
            <a:pPr marL="694093" marR="98189" indent="-677164" algn="just">
              <a:lnSpc>
                <a:spcPct val="100600"/>
              </a:lnSpc>
              <a:spcBef>
                <a:spcPts val="645"/>
              </a:spcBef>
              <a:buClr>
                <a:srgbClr val="E5425D"/>
              </a:buClr>
              <a:buFont typeface="Arial"/>
              <a:buChar char="•"/>
              <a:tabLst>
                <a:tab pos="702558" algn="l"/>
              </a:tabLst>
            </a:pPr>
            <a:r>
              <a:rPr sz="3466" spc="180" dirty="0">
                <a:solidFill>
                  <a:srgbClr val="202020"/>
                </a:solidFill>
                <a:latin typeface="Calibri"/>
                <a:cs typeface="Calibri"/>
              </a:rPr>
              <a:t>The </a:t>
            </a:r>
            <a:r>
              <a:rPr sz="3466" spc="160" dirty="0">
                <a:solidFill>
                  <a:srgbClr val="202020"/>
                </a:solidFill>
                <a:latin typeface="Calibri"/>
                <a:cs typeface="Calibri"/>
              </a:rPr>
              <a:t>process </a:t>
            </a:r>
            <a:r>
              <a:rPr sz="3466" dirty="0">
                <a:solidFill>
                  <a:srgbClr val="202020"/>
                </a:solidFill>
                <a:latin typeface="Calibri"/>
                <a:cs typeface="Calibri"/>
              </a:rPr>
              <a:t>of </a:t>
            </a:r>
            <a:r>
              <a:rPr sz="3466" spc="133" dirty="0">
                <a:solidFill>
                  <a:srgbClr val="202020"/>
                </a:solidFill>
                <a:latin typeface="Calibri"/>
                <a:cs typeface="Calibri"/>
              </a:rPr>
              <a:t>adding </a:t>
            </a:r>
            <a:r>
              <a:rPr sz="3466" spc="47" dirty="0">
                <a:solidFill>
                  <a:srgbClr val="202020"/>
                </a:solidFill>
                <a:latin typeface="Calibri"/>
                <a:cs typeface="Calibri"/>
              </a:rPr>
              <a:t>your </a:t>
            </a:r>
            <a:r>
              <a:rPr sz="3466" spc="87" dirty="0">
                <a:solidFill>
                  <a:srgbClr val="202020"/>
                </a:solidFill>
                <a:latin typeface="Calibri"/>
                <a:cs typeface="Calibri"/>
              </a:rPr>
              <a:t>local  </a:t>
            </a:r>
            <a:r>
              <a:rPr sz="3466" spc="187" dirty="0">
                <a:solidFill>
                  <a:srgbClr val="202020"/>
                </a:solidFill>
                <a:latin typeface="Calibri"/>
                <a:cs typeface="Calibri"/>
              </a:rPr>
              <a:t>changes </a:t>
            </a:r>
            <a:r>
              <a:rPr sz="3466" spc="-33" dirty="0">
                <a:solidFill>
                  <a:srgbClr val="202020"/>
                </a:solidFill>
                <a:latin typeface="Calibri"/>
                <a:cs typeface="Calibri"/>
              </a:rPr>
              <a:t>to </a:t>
            </a:r>
            <a:r>
              <a:rPr sz="3466" spc="27" dirty="0">
                <a:solidFill>
                  <a:srgbClr val="202020"/>
                </a:solidFill>
                <a:latin typeface="Calibri"/>
                <a:cs typeface="Calibri"/>
              </a:rPr>
              <a:t>the </a:t>
            </a:r>
            <a:r>
              <a:rPr sz="3466" spc="47" dirty="0">
                <a:solidFill>
                  <a:srgbClr val="202020"/>
                </a:solidFill>
                <a:latin typeface="Calibri"/>
                <a:cs typeface="Calibri"/>
              </a:rPr>
              <a:t>remote </a:t>
            </a:r>
            <a:r>
              <a:rPr sz="3466" spc="53" dirty="0">
                <a:solidFill>
                  <a:srgbClr val="202020"/>
                </a:solidFill>
                <a:latin typeface="Calibri"/>
                <a:cs typeface="Calibri"/>
              </a:rPr>
              <a:t>repository  </a:t>
            </a:r>
            <a:r>
              <a:rPr sz="3466" spc="87" dirty="0">
                <a:solidFill>
                  <a:srgbClr val="202020"/>
                </a:solidFill>
                <a:latin typeface="Calibri"/>
                <a:cs typeface="Calibri"/>
              </a:rPr>
              <a:t>is </a:t>
            </a:r>
            <a:r>
              <a:rPr sz="3466" spc="113" dirty="0">
                <a:solidFill>
                  <a:srgbClr val="202020"/>
                </a:solidFill>
                <a:latin typeface="Calibri"/>
                <a:cs typeface="Calibri"/>
              </a:rPr>
              <a:t>called </a:t>
            </a:r>
            <a:r>
              <a:rPr sz="3466" spc="113" dirty="0">
                <a:solidFill>
                  <a:srgbClr val="0000FF"/>
                </a:solidFill>
                <a:latin typeface="Calibri"/>
                <a:cs typeface="Calibri"/>
              </a:rPr>
              <a:t>pushing</a:t>
            </a:r>
            <a:r>
              <a:rPr sz="3466" spc="1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466" spc="187" dirty="0">
                <a:solidFill>
                  <a:srgbClr val="202020"/>
                </a:solidFill>
                <a:latin typeface="Calibri"/>
                <a:cs typeface="Calibri"/>
              </a:rPr>
              <a:t>changes</a:t>
            </a:r>
            <a:endParaRPr sz="3466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945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1" y="-47531"/>
            <a:ext cx="5759220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233" dirty="0"/>
              <a:t>Key </a:t>
            </a:r>
            <a:r>
              <a:rPr sz="4266" spc="160" dirty="0"/>
              <a:t>Concepts:</a:t>
            </a:r>
            <a:r>
              <a:rPr sz="4266" spc="-53" dirty="0"/>
              <a:t> </a:t>
            </a:r>
            <a:r>
              <a:rPr sz="4266" spc="167" dirty="0">
                <a:solidFill>
                  <a:srgbClr val="0000FF"/>
                </a:solidFill>
              </a:rPr>
              <a:t>Branches</a:t>
            </a:r>
            <a:endParaRPr sz="4266"/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1724636" y="2438659"/>
            <a:ext cx="12798266" cy="1993696"/>
          </a:xfrm>
          <a:prstGeom prst="rect">
            <a:avLst/>
          </a:prstGeom>
        </p:spPr>
        <p:txBody>
          <a:bodyPr vert="horz" wrap="square" lIns="0" tIns="44015" rIns="0" bIns="0" rtlCol="0">
            <a:spAutoFit/>
          </a:bodyPr>
          <a:lstStyle/>
          <a:p>
            <a:pPr marL="3913161" marR="110039" indent="-677164">
              <a:lnSpc>
                <a:spcPts val="4399"/>
              </a:lnSpc>
              <a:spcBef>
                <a:spcPts val="347"/>
              </a:spcBef>
              <a:buClr>
                <a:srgbClr val="E5425D"/>
              </a:buClr>
              <a:buFont typeface="Arial"/>
              <a:buChar char="•"/>
              <a:tabLst>
                <a:tab pos="3921626" algn="l"/>
                <a:tab pos="3922472" algn="l"/>
              </a:tabLst>
            </a:pPr>
            <a:r>
              <a:rPr spc="40" dirty="0"/>
              <a:t>All </a:t>
            </a:r>
            <a:r>
              <a:rPr spc="47" dirty="0"/>
              <a:t>commits </a:t>
            </a:r>
            <a:r>
              <a:rPr spc="-7" dirty="0"/>
              <a:t>in </a:t>
            </a:r>
            <a:r>
              <a:rPr spc="27" dirty="0"/>
              <a:t>git </a:t>
            </a:r>
            <a:r>
              <a:rPr spc="60" dirty="0"/>
              <a:t>live </a:t>
            </a:r>
            <a:r>
              <a:rPr spc="107" dirty="0"/>
              <a:t>on </a:t>
            </a:r>
            <a:r>
              <a:rPr spc="152" dirty="0"/>
              <a:t>some  </a:t>
            </a:r>
            <a:r>
              <a:rPr spc="93" dirty="0"/>
              <a:t>branch</a:t>
            </a:r>
          </a:p>
          <a:p>
            <a:pPr marL="3913161" marR="319959" indent="-677164">
              <a:lnSpc>
                <a:spcPts val="4438"/>
              </a:lnSpc>
              <a:spcBef>
                <a:spcPts val="993"/>
              </a:spcBef>
              <a:buClr>
                <a:srgbClr val="E5425D"/>
              </a:buClr>
              <a:buFont typeface="Arial"/>
              <a:buChar char="•"/>
              <a:tabLst>
                <a:tab pos="3921626" algn="l"/>
                <a:tab pos="3922472" algn="l"/>
              </a:tabLst>
            </a:pPr>
            <a:r>
              <a:rPr spc="27" dirty="0"/>
              <a:t>But </a:t>
            </a:r>
            <a:r>
              <a:rPr spc="40" dirty="0"/>
              <a:t>there </a:t>
            </a:r>
            <a:r>
              <a:rPr spc="152" dirty="0"/>
              <a:t>can </a:t>
            </a:r>
            <a:r>
              <a:rPr spc="213" dirty="0"/>
              <a:t>be </a:t>
            </a:r>
            <a:r>
              <a:rPr spc="33" dirty="0"/>
              <a:t>many, </a:t>
            </a:r>
            <a:r>
              <a:rPr spc="67" dirty="0"/>
              <a:t>many  </a:t>
            </a:r>
            <a:r>
              <a:rPr spc="133" dirty="0"/>
              <a:t>branches</a:t>
            </a:r>
          </a:p>
          <a:p>
            <a:pPr marL="3913161" marR="6772" indent="-677164">
              <a:lnSpc>
                <a:spcPts val="4438"/>
              </a:lnSpc>
              <a:spcBef>
                <a:spcPts val="986"/>
              </a:spcBef>
              <a:buClr>
                <a:srgbClr val="E5425D"/>
              </a:buClr>
              <a:buFont typeface="Arial"/>
              <a:buChar char="•"/>
              <a:tabLst>
                <a:tab pos="3921626" algn="l"/>
                <a:tab pos="3922472" algn="l"/>
              </a:tabLst>
            </a:pPr>
            <a:r>
              <a:rPr spc="200" dirty="0">
                <a:solidFill>
                  <a:srgbClr val="202020"/>
                </a:solidFill>
              </a:rPr>
              <a:t>The </a:t>
            </a:r>
            <a:r>
              <a:rPr spc="27" dirty="0">
                <a:solidFill>
                  <a:srgbClr val="202020"/>
                </a:solidFill>
              </a:rPr>
              <a:t>main </a:t>
            </a:r>
            <a:r>
              <a:rPr spc="93" dirty="0">
                <a:solidFill>
                  <a:srgbClr val="202020"/>
                </a:solidFill>
              </a:rPr>
              <a:t>branch </a:t>
            </a:r>
            <a:r>
              <a:rPr spc="-7" dirty="0">
                <a:solidFill>
                  <a:srgbClr val="202020"/>
                </a:solidFill>
              </a:rPr>
              <a:t>in </a:t>
            </a:r>
            <a:r>
              <a:rPr spc="152" dirty="0">
                <a:solidFill>
                  <a:srgbClr val="202020"/>
                </a:solidFill>
              </a:rPr>
              <a:t>a </a:t>
            </a:r>
            <a:r>
              <a:rPr spc="53" dirty="0">
                <a:solidFill>
                  <a:srgbClr val="202020"/>
                </a:solidFill>
              </a:rPr>
              <a:t>project </a:t>
            </a:r>
            <a:r>
              <a:rPr spc="93" dirty="0">
                <a:solidFill>
                  <a:srgbClr val="202020"/>
                </a:solidFill>
              </a:rPr>
              <a:t>is  </a:t>
            </a:r>
            <a:r>
              <a:rPr spc="120" dirty="0">
                <a:solidFill>
                  <a:srgbClr val="202020"/>
                </a:solidFill>
              </a:rPr>
              <a:t>called </a:t>
            </a:r>
            <a:r>
              <a:rPr spc="27" dirty="0">
                <a:solidFill>
                  <a:srgbClr val="202020"/>
                </a:solidFill>
              </a:rPr>
              <a:t>the </a:t>
            </a:r>
            <a:r>
              <a:rPr spc="47" dirty="0">
                <a:solidFill>
                  <a:srgbClr val="0000FF"/>
                </a:solidFill>
              </a:rPr>
              <a:t>master</a:t>
            </a:r>
            <a:r>
              <a:rPr spc="193" dirty="0">
                <a:solidFill>
                  <a:srgbClr val="0000FF"/>
                </a:solidFill>
              </a:rPr>
              <a:t> </a:t>
            </a:r>
            <a:r>
              <a:rPr spc="93" dirty="0"/>
              <a:t>branch</a:t>
            </a:r>
          </a:p>
        </p:txBody>
      </p:sp>
    </p:spTree>
    <p:extLst>
      <p:ext uri="{BB962C8B-B14F-4D97-AF65-F5344CB8AC3E}">
        <p14:creationId xmlns:p14="http://schemas.microsoft.com/office/powerpoint/2010/main" val="13013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43346" y="291158"/>
            <a:ext cx="6560804" cy="1248201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pc="127" dirty="0"/>
              <a:t>So, </a:t>
            </a:r>
            <a:r>
              <a:rPr dirty="0"/>
              <a:t>what </a:t>
            </a:r>
            <a:r>
              <a:rPr spc="160" dirty="0"/>
              <a:t>does </a:t>
            </a:r>
            <a:r>
              <a:rPr spc="120" dirty="0"/>
              <a:t>a </a:t>
            </a:r>
            <a:r>
              <a:rPr spc="33" dirty="0"/>
              <a:t>typical </a:t>
            </a:r>
            <a:r>
              <a:rPr spc="40" dirty="0"/>
              <a:t>project </a:t>
            </a:r>
            <a:r>
              <a:rPr spc="87" dirty="0"/>
              <a:t>look</a:t>
            </a:r>
            <a:r>
              <a:rPr spc="200" dirty="0"/>
              <a:t> </a:t>
            </a:r>
            <a:r>
              <a:rPr spc="47" dirty="0"/>
              <a:t>like?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89376" y="1772253"/>
            <a:ext cx="7209182" cy="4308455"/>
          </a:xfrm>
          <a:prstGeom prst="rect">
            <a:avLst/>
          </a:prstGeom>
        </p:spPr>
        <p:txBody>
          <a:bodyPr vert="horz" wrap="square" lIns="0" tIns="37242" rIns="0" bIns="0" rtlCol="0">
            <a:spAutoFit/>
          </a:bodyPr>
          <a:lstStyle/>
          <a:p>
            <a:pPr marL="694093" marR="6772" indent="-677164">
              <a:lnSpc>
                <a:spcPts val="4132"/>
              </a:lnSpc>
              <a:spcBef>
                <a:spcPts val="292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466" spc="233" dirty="0">
                <a:solidFill>
                  <a:srgbClr val="202020"/>
                </a:solidFill>
                <a:latin typeface="Calibri"/>
                <a:cs typeface="Calibri"/>
              </a:rPr>
              <a:t>A </a:t>
            </a:r>
            <a:r>
              <a:rPr sz="3466" spc="107" dirty="0">
                <a:solidFill>
                  <a:srgbClr val="202020"/>
                </a:solidFill>
                <a:latin typeface="Calibri"/>
                <a:cs typeface="Calibri"/>
              </a:rPr>
              <a:t>bunch </a:t>
            </a:r>
            <a:r>
              <a:rPr sz="3466" dirty="0">
                <a:solidFill>
                  <a:srgbClr val="202020"/>
                </a:solidFill>
                <a:latin typeface="Calibri"/>
                <a:cs typeface="Calibri"/>
              </a:rPr>
              <a:t>of </a:t>
            </a:r>
            <a:r>
              <a:rPr sz="3466" spc="40" dirty="0">
                <a:solidFill>
                  <a:srgbClr val="202020"/>
                </a:solidFill>
                <a:latin typeface="Calibri"/>
                <a:cs typeface="Calibri"/>
              </a:rPr>
              <a:t>commits </a:t>
            </a:r>
            <a:r>
              <a:rPr sz="3466" spc="80" dirty="0">
                <a:solidFill>
                  <a:srgbClr val="202020"/>
                </a:solidFill>
                <a:latin typeface="Calibri"/>
                <a:cs typeface="Calibri"/>
              </a:rPr>
              <a:t>linked  </a:t>
            </a:r>
            <a:r>
              <a:rPr sz="3466" spc="60" dirty="0">
                <a:solidFill>
                  <a:srgbClr val="202020"/>
                </a:solidFill>
                <a:latin typeface="Calibri"/>
                <a:cs typeface="Calibri"/>
              </a:rPr>
              <a:t>together </a:t>
            </a:r>
            <a:r>
              <a:rPr sz="3466" spc="-60" dirty="0">
                <a:solidFill>
                  <a:srgbClr val="202020"/>
                </a:solidFill>
                <a:latin typeface="Calibri"/>
                <a:cs typeface="Calibri"/>
              </a:rPr>
              <a:t>that </a:t>
            </a:r>
            <a:r>
              <a:rPr sz="3466" spc="53" dirty="0">
                <a:solidFill>
                  <a:srgbClr val="202020"/>
                </a:solidFill>
                <a:latin typeface="Calibri"/>
                <a:cs typeface="Calibri"/>
              </a:rPr>
              <a:t>live </a:t>
            </a:r>
            <a:r>
              <a:rPr sz="3466" spc="100" dirty="0">
                <a:solidFill>
                  <a:srgbClr val="202020"/>
                </a:solidFill>
                <a:latin typeface="Calibri"/>
                <a:cs typeface="Calibri"/>
              </a:rPr>
              <a:t>on </a:t>
            </a:r>
            <a:r>
              <a:rPr sz="3466" spc="147" dirty="0">
                <a:solidFill>
                  <a:srgbClr val="202020"/>
                </a:solidFill>
                <a:latin typeface="Calibri"/>
                <a:cs typeface="Calibri"/>
              </a:rPr>
              <a:t>some </a:t>
            </a:r>
            <a:r>
              <a:rPr sz="3466" spc="60" dirty="0">
                <a:solidFill>
                  <a:srgbClr val="202020"/>
                </a:solidFill>
                <a:latin typeface="Calibri"/>
                <a:cs typeface="Calibri"/>
              </a:rPr>
              <a:t>branch,  </a:t>
            </a:r>
            <a:r>
              <a:rPr sz="3466" spc="87" dirty="0">
                <a:solidFill>
                  <a:srgbClr val="202020"/>
                </a:solidFill>
                <a:latin typeface="Calibri"/>
                <a:cs typeface="Calibri"/>
              </a:rPr>
              <a:t>contained </a:t>
            </a:r>
            <a:r>
              <a:rPr sz="3466" spc="-7" dirty="0">
                <a:solidFill>
                  <a:srgbClr val="202020"/>
                </a:solidFill>
                <a:latin typeface="Calibri"/>
                <a:cs typeface="Calibri"/>
              </a:rPr>
              <a:t>in </a:t>
            </a:r>
            <a:r>
              <a:rPr sz="3466" spc="140" dirty="0">
                <a:solidFill>
                  <a:srgbClr val="202020"/>
                </a:solidFill>
                <a:latin typeface="Calibri"/>
                <a:cs typeface="Calibri"/>
              </a:rPr>
              <a:t>a</a:t>
            </a:r>
            <a:r>
              <a:rPr sz="3466" spc="240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3466" spc="53" dirty="0">
                <a:solidFill>
                  <a:srgbClr val="202020"/>
                </a:solidFill>
                <a:latin typeface="Calibri"/>
                <a:cs typeface="Calibri"/>
              </a:rPr>
              <a:t>repository</a:t>
            </a:r>
            <a:endParaRPr sz="3466">
              <a:latin typeface="Calibri"/>
              <a:cs typeface="Calibri"/>
            </a:endParaRPr>
          </a:p>
          <a:p>
            <a:pPr marL="694093" marR="1173187" indent="-677164">
              <a:lnSpc>
                <a:spcPct val="101800"/>
              </a:lnSpc>
              <a:spcBef>
                <a:spcPts val="593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466" spc="87" dirty="0">
                <a:solidFill>
                  <a:srgbClr val="202020"/>
                </a:solidFill>
                <a:latin typeface="Calibri"/>
                <a:cs typeface="Calibri"/>
              </a:rPr>
              <a:t>Following </a:t>
            </a:r>
            <a:r>
              <a:rPr sz="3466" spc="140" dirty="0">
                <a:solidFill>
                  <a:srgbClr val="202020"/>
                </a:solidFill>
                <a:latin typeface="Calibri"/>
                <a:cs typeface="Calibri"/>
              </a:rPr>
              <a:t>images </a:t>
            </a:r>
            <a:r>
              <a:rPr sz="3466" spc="80" dirty="0">
                <a:solidFill>
                  <a:srgbClr val="202020"/>
                </a:solidFill>
                <a:latin typeface="Calibri"/>
                <a:cs typeface="Calibri"/>
              </a:rPr>
              <a:t>taken </a:t>
            </a:r>
            <a:r>
              <a:rPr sz="3466" spc="113" dirty="0">
                <a:solidFill>
                  <a:srgbClr val="202020"/>
                </a:solidFill>
                <a:latin typeface="Calibri"/>
                <a:cs typeface="Calibri"/>
              </a:rPr>
              <a:t>and  </a:t>
            </a:r>
            <a:r>
              <a:rPr sz="3466" spc="47" dirty="0">
                <a:solidFill>
                  <a:srgbClr val="202020"/>
                </a:solidFill>
                <a:latin typeface="Calibri"/>
                <a:cs typeface="Calibri"/>
              </a:rPr>
              <a:t>modified</a:t>
            </a:r>
            <a:r>
              <a:rPr sz="3466" spc="107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3466" spc="-60" dirty="0">
                <a:solidFill>
                  <a:srgbClr val="202020"/>
                </a:solidFill>
                <a:latin typeface="Calibri"/>
                <a:cs typeface="Calibri"/>
              </a:rPr>
              <a:t>from:</a:t>
            </a:r>
            <a:endParaRPr sz="3466">
              <a:latin typeface="Calibri"/>
              <a:cs typeface="Calibri"/>
            </a:endParaRPr>
          </a:p>
          <a:p>
            <a:pPr marL="998817" marR="381751" lvl="1" indent="-372440">
              <a:lnSpc>
                <a:spcPts val="3426"/>
              </a:lnSpc>
              <a:spcBef>
                <a:spcPts val="873"/>
              </a:spcBef>
              <a:buClr>
                <a:srgbClr val="E5425D"/>
              </a:buClr>
              <a:buFont typeface="Arial"/>
              <a:buChar char="•"/>
              <a:tabLst>
                <a:tab pos="1006435" algn="l"/>
                <a:tab pos="1007281" algn="l"/>
              </a:tabLst>
            </a:pPr>
            <a:r>
              <a:rPr sz="2933" spc="-140" dirty="0">
                <a:solidFill>
                  <a:srgbClr val="202020"/>
                </a:solidFill>
                <a:latin typeface="Calibri"/>
                <a:cs typeface="Calibri"/>
                <a:hlinkClick r:id="rId2"/>
              </a:rPr>
              <a:t>http://</a:t>
            </a:r>
            <a:r>
              <a:rPr sz="2933" spc="27" dirty="0">
                <a:solidFill>
                  <a:srgbClr val="202020"/>
                </a:solidFill>
                <a:latin typeface="Calibri"/>
                <a:cs typeface="Calibri"/>
                <a:hlinkClick r:id="rId2"/>
              </a:rPr>
              <a:t>marklodato.github.io</a:t>
            </a:r>
            <a:r>
              <a:rPr sz="2933" dirty="0">
                <a:solidFill>
                  <a:srgbClr val="202020"/>
                </a:solidFill>
                <a:latin typeface="Calibri"/>
                <a:cs typeface="Calibri"/>
                <a:hlinkClick r:id="rId2"/>
              </a:rPr>
              <a:t>/visual</a:t>
            </a:r>
            <a:r>
              <a:rPr sz="2933" spc="-7" dirty="0">
                <a:solidFill>
                  <a:srgbClr val="202020"/>
                </a:solidFill>
                <a:latin typeface="Calibri"/>
                <a:cs typeface="Calibri"/>
                <a:hlinkClick r:id="rId2"/>
              </a:rPr>
              <a:t>-</a:t>
            </a:r>
            <a:r>
              <a:rPr sz="2933" spc="20" dirty="0">
                <a:solidFill>
                  <a:srgbClr val="202020"/>
                </a:solidFill>
                <a:latin typeface="Calibri"/>
                <a:cs typeface="Calibri"/>
                <a:hlinkClick r:id="rId2"/>
              </a:rPr>
              <a:t>gi</a:t>
            </a:r>
            <a:r>
              <a:rPr sz="2933" spc="13" dirty="0">
                <a:solidFill>
                  <a:srgbClr val="202020"/>
                </a:solidFill>
                <a:latin typeface="Calibri"/>
                <a:cs typeface="Calibri"/>
                <a:hlinkClick r:id="rId2"/>
              </a:rPr>
              <a:t>t</a:t>
            </a:r>
            <a:r>
              <a:rPr sz="2933" spc="-20" dirty="0">
                <a:solidFill>
                  <a:srgbClr val="202020"/>
                </a:solidFill>
                <a:latin typeface="Calibri"/>
                <a:cs typeface="Calibri"/>
                <a:hlinkClick r:id="rId2"/>
              </a:rPr>
              <a:t>- </a:t>
            </a:r>
            <a:r>
              <a:rPr sz="2933" spc="-13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2933" spc="33" dirty="0">
                <a:solidFill>
                  <a:srgbClr val="202020"/>
                </a:solidFill>
                <a:latin typeface="Calibri"/>
                <a:cs typeface="Calibri"/>
              </a:rPr>
              <a:t>guide/index-en.html</a:t>
            </a:r>
            <a:endParaRPr sz="2933">
              <a:latin typeface="Calibri"/>
              <a:cs typeface="Calibri"/>
            </a:endParaRPr>
          </a:p>
          <a:p>
            <a:pPr marL="1007281" lvl="1" indent="-380905">
              <a:spcBef>
                <a:spcPts val="686"/>
              </a:spcBef>
              <a:buClr>
                <a:srgbClr val="E5425D"/>
              </a:buClr>
              <a:buFont typeface="Arial"/>
              <a:buChar char="•"/>
              <a:tabLst>
                <a:tab pos="1006435" algn="l"/>
                <a:tab pos="1007281" algn="l"/>
              </a:tabLst>
            </a:pPr>
            <a:r>
              <a:rPr sz="2933" spc="120" dirty="0">
                <a:solidFill>
                  <a:srgbClr val="202020"/>
                </a:solidFill>
                <a:latin typeface="Calibri"/>
                <a:cs typeface="Calibri"/>
              </a:rPr>
              <a:t>Also a </a:t>
            </a:r>
            <a:r>
              <a:rPr sz="2933" spc="167" dirty="0">
                <a:solidFill>
                  <a:srgbClr val="202020"/>
                </a:solidFill>
                <a:latin typeface="Calibri"/>
                <a:cs typeface="Calibri"/>
              </a:rPr>
              <a:t>good</a:t>
            </a:r>
            <a:r>
              <a:rPr sz="2933" spc="33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2933" spc="-67" dirty="0">
                <a:solidFill>
                  <a:srgbClr val="202020"/>
                </a:solidFill>
                <a:latin typeface="Calibri"/>
                <a:cs typeface="Calibri"/>
              </a:rPr>
              <a:t>tutorial!</a:t>
            </a:r>
            <a:endParaRPr sz="2933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588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0118" y="72373"/>
            <a:ext cx="8383686" cy="1494165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pc="127" dirty="0"/>
              <a:t>So, </a:t>
            </a:r>
            <a:r>
              <a:rPr dirty="0"/>
              <a:t>what </a:t>
            </a:r>
            <a:r>
              <a:rPr spc="160" dirty="0"/>
              <a:t>does </a:t>
            </a:r>
            <a:r>
              <a:rPr spc="120" dirty="0"/>
              <a:t>a </a:t>
            </a:r>
            <a:r>
              <a:rPr spc="33" dirty="0"/>
              <a:t>typical </a:t>
            </a:r>
            <a:r>
              <a:rPr spc="40" dirty="0"/>
              <a:t>project </a:t>
            </a:r>
            <a:r>
              <a:rPr spc="87" dirty="0"/>
              <a:t>look</a:t>
            </a:r>
            <a:r>
              <a:rPr spc="200" dirty="0"/>
              <a:t> </a:t>
            </a:r>
            <a:r>
              <a:rPr spc="47" dirty="0"/>
              <a:t>like?</a:t>
            </a:r>
          </a:p>
        </p:txBody>
      </p:sp>
      <p:sp>
        <p:nvSpPr>
          <p:cNvPr id="3" name="object 3"/>
          <p:cNvSpPr/>
          <p:nvPr/>
        </p:nvSpPr>
        <p:spPr>
          <a:xfrm>
            <a:off x="1988054" y="1883043"/>
            <a:ext cx="7830696" cy="2160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5" name="object 5"/>
          <p:cNvSpPr/>
          <p:nvPr/>
        </p:nvSpPr>
        <p:spPr>
          <a:xfrm>
            <a:off x="2547502" y="4741087"/>
            <a:ext cx="6121499" cy="15236"/>
          </a:xfrm>
          <a:custGeom>
            <a:avLst/>
            <a:gdLst/>
            <a:ahLst/>
            <a:cxnLst/>
            <a:rect l="l" t="t" r="r" b="b"/>
            <a:pathLst>
              <a:path w="4592320" h="11429">
                <a:moveTo>
                  <a:pt x="0" y="0"/>
                </a:moveTo>
                <a:lnTo>
                  <a:pt x="4591742" y="10996"/>
                </a:lnTo>
              </a:path>
            </a:pathLst>
          </a:custGeom>
          <a:ln w="4889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6" name="object 6"/>
          <p:cNvSpPr/>
          <p:nvPr/>
        </p:nvSpPr>
        <p:spPr>
          <a:xfrm>
            <a:off x="8440094" y="4608900"/>
            <a:ext cx="292816" cy="292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7" name="object 7"/>
          <p:cNvSpPr txBox="1"/>
          <p:nvPr/>
        </p:nvSpPr>
        <p:spPr>
          <a:xfrm>
            <a:off x="4347163" y="4785103"/>
            <a:ext cx="2593510" cy="386298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16929">
              <a:spcBef>
                <a:spcPts val="133"/>
              </a:spcBef>
            </a:pPr>
            <a:r>
              <a:rPr sz="2399" spc="67" dirty="0">
                <a:solidFill>
                  <a:srgbClr val="414141"/>
                </a:solidFill>
                <a:latin typeface="Calibri"/>
                <a:cs typeface="Calibri"/>
              </a:rPr>
              <a:t>Time </a:t>
            </a:r>
            <a:r>
              <a:rPr sz="2399" spc="113" dirty="0">
                <a:solidFill>
                  <a:srgbClr val="414141"/>
                </a:solidFill>
                <a:latin typeface="Calibri"/>
                <a:cs typeface="Calibri"/>
              </a:rPr>
              <a:t>going</a:t>
            </a:r>
            <a:r>
              <a:rPr sz="2399" spc="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399" spc="7" dirty="0">
                <a:solidFill>
                  <a:srgbClr val="414141"/>
                </a:solidFill>
                <a:latin typeface="Calibri"/>
                <a:cs typeface="Calibri"/>
              </a:rPr>
              <a:t>forward</a:t>
            </a:r>
            <a:endParaRPr sz="239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667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94"/>
            <a:ext cx="53327" cy="6856214"/>
          </a:xfrm>
          <a:custGeom>
            <a:avLst/>
            <a:gdLst/>
            <a:ahLst/>
            <a:cxnLst/>
            <a:rect l="l" t="t" r="r" b="b"/>
            <a:pathLst>
              <a:path w="2707005" h="5143500">
                <a:moveTo>
                  <a:pt x="0" y="0"/>
                </a:moveTo>
                <a:lnTo>
                  <a:pt x="2706856" y="0"/>
                </a:lnTo>
                <a:lnTo>
                  <a:pt x="2706856" y="5143497"/>
                </a:lnTo>
                <a:lnTo>
                  <a:pt x="0" y="5143497"/>
                </a:lnTo>
                <a:lnTo>
                  <a:pt x="0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47939" y="43063"/>
            <a:ext cx="4338883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187" dirty="0"/>
              <a:t>So, </a:t>
            </a:r>
            <a:r>
              <a:rPr sz="4266" dirty="0"/>
              <a:t>what </a:t>
            </a:r>
            <a:r>
              <a:rPr sz="4266" spc="107" dirty="0"/>
              <a:t>is</a:t>
            </a:r>
            <a:r>
              <a:rPr sz="4266" spc="140" dirty="0"/>
              <a:t> </a:t>
            </a:r>
            <a:r>
              <a:rPr sz="4266" spc="253" dirty="0">
                <a:solidFill>
                  <a:srgbClr val="0000FF"/>
                </a:solidFill>
              </a:rPr>
              <a:t>HEAD</a:t>
            </a:r>
            <a:r>
              <a:rPr sz="4266" spc="253" dirty="0"/>
              <a:t>?</a:t>
            </a:r>
            <a:endParaRPr sz="4266"/>
          </a:p>
        </p:txBody>
      </p:sp>
      <p:sp>
        <p:nvSpPr>
          <p:cNvPr id="5" name="object 5"/>
          <p:cNvSpPr/>
          <p:nvPr/>
        </p:nvSpPr>
        <p:spPr>
          <a:xfrm>
            <a:off x="2024282" y="2152925"/>
            <a:ext cx="7830696" cy="21604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7" name="object 7"/>
          <p:cNvSpPr/>
          <p:nvPr/>
        </p:nvSpPr>
        <p:spPr>
          <a:xfrm>
            <a:off x="2619959" y="5409583"/>
            <a:ext cx="6121499" cy="15236"/>
          </a:xfrm>
          <a:custGeom>
            <a:avLst/>
            <a:gdLst/>
            <a:ahLst/>
            <a:cxnLst/>
            <a:rect l="l" t="t" r="r" b="b"/>
            <a:pathLst>
              <a:path w="4592320" h="11429">
                <a:moveTo>
                  <a:pt x="0" y="0"/>
                </a:moveTo>
                <a:lnTo>
                  <a:pt x="4591742" y="10996"/>
                </a:lnTo>
              </a:path>
            </a:pathLst>
          </a:custGeom>
          <a:ln w="4889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8" name="object 8"/>
          <p:cNvSpPr/>
          <p:nvPr/>
        </p:nvSpPr>
        <p:spPr>
          <a:xfrm>
            <a:off x="8512550" y="5277397"/>
            <a:ext cx="292816" cy="2927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9" name="object 9"/>
          <p:cNvSpPr txBox="1"/>
          <p:nvPr/>
        </p:nvSpPr>
        <p:spPr>
          <a:xfrm>
            <a:off x="4419620" y="5453599"/>
            <a:ext cx="2593510" cy="386298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16929">
              <a:spcBef>
                <a:spcPts val="133"/>
              </a:spcBef>
            </a:pPr>
            <a:r>
              <a:rPr sz="2399" spc="67" dirty="0">
                <a:solidFill>
                  <a:srgbClr val="414141"/>
                </a:solidFill>
                <a:latin typeface="Calibri"/>
                <a:cs typeface="Calibri"/>
              </a:rPr>
              <a:t>Time </a:t>
            </a:r>
            <a:r>
              <a:rPr sz="2399" spc="113" dirty="0">
                <a:solidFill>
                  <a:srgbClr val="414141"/>
                </a:solidFill>
                <a:latin typeface="Calibri"/>
                <a:cs typeface="Calibri"/>
              </a:rPr>
              <a:t>going</a:t>
            </a:r>
            <a:r>
              <a:rPr sz="2399" spc="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399" spc="7" dirty="0">
                <a:solidFill>
                  <a:srgbClr val="414141"/>
                </a:solidFill>
                <a:latin typeface="Calibri"/>
                <a:cs typeface="Calibri"/>
              </a:rPr>
              <a:t>forward</a:t>
            </a:r>
            <a:endParaRPr sz="239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82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4338883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187" dirty="0"/>
              <a:t>So, </a:t>
            </a:r>
            <a:r>
              <a:rPr sz="4266" dirty="0"/>
              <a:t>what </a:t>
            </a:r>
            <a:r>
              <a:rPr sz="4266" spc="107" dirty="0"/>
              <a:t>is</a:t>
            </a:r>
            <a:r>
              <a:rPr sz="4266" spc="140" dirty="0"/>
              <a:t> </a:t>
            </a:r>
            <a:r>
              <a:rPr sz="4266" spc="253" dirty="0">
                <a:solidFill>
                  <a:srgbClr val="0000FF"/>
                </a:solidFill>
              </a:rPr>
              <a:t>HEAD</a:t>
            </a:r>
            <a:r>
              <a:rPr sz="4266" spc="253" dirty="0"/>
              <a:t>?</a:t>
            </a:r>
            <a:endParaRPr sz="4266"/>
          </a:p>
        </p:txBody>
      </p:sp>
      <p:sp>
        <p:nvSpPr>
          <p:cNvPr id="3" name="object 3"/>
          <p:cNvSpPr/>
          <p:nvPr/>
        </p:nvSpPr>
        <p:spPr>
          <a:xfrm>
            <a:off x="3799471" y="2941097"/>
            <a:ext cx="7830696" cy="21604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4" name="object 4"/>
          <p:cNvSpPr/>
          <p:nvPr/>
        </p:nvSpPr>
        <p:spPr>
          <a:xfrm>
            <a:off x="4395148" y="2986441"/>
            <a:ext cx="1799545" cy="1696278"/>
          </a:xfrm>
          <a:custGeom>
            <a:avLst/>
            <a:gdLst/>
            <a:ahLst/>
            <a:cxnLst/>
            <a:rect l="l" t="t" r="r" b="b"/>
            <a:pathLst>
              <a:path w="1350010" h="1272539">
                <a:moveTo>
                  <a:pt x="0" y="0"/>
                </a:moveTo>
                <a:lnTo>
                  <a:pt x="1349416" y="0"/>
                </a:lnTo>
                <a:lnTo>
                  <a:pt x="1349416" y="1272301"/>
                </a:lnTo>
                <a:lnTo>
                  <a:pt x="0" y="127230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5" name="object 5"/>
          <p:cNvSpPr/>
          <p:nvPr/>
        </p:nvSpPr>
        <p:spPr>
          <a:xfrm>
            <a:off x="4395148" y="6197755"/>
            <a:ext cx="6121499" cy="15236"/>
          </a:xfrm>
          <a:custGeom>
            <a:avLst/>
            <a:gdLst/>
            <a:ahLst/>
            <a:cxnLst/>
            <a:rect l="l" t="t" r="r" b="b"/>
            <a:pathLst>
              <a:path w="4592320" h="11429">
                <a:moveTo>
                  <a:pt x="0" y="0"/>
                </a:moveTo>
                <a:lnTo>
                  <a:pt x="4591742" y="10996"/>
                </a:lnTo>
              </a:path>
            </a:pathLst>
          </a:custGeom>
          <a:ln w="4889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6" name="object 6"/>
          <p:cNvSpPr/>
          <p:nvPr/>
        </p:nvSpPr>
        <p:spPr>
          <a:xfrm>
            <a:off x="10287739" y="6065569"/>
            <a:ext cx="292816" cy="2927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7" name="object 7"/>
          <p:cNvSpPr txBox="1"/>
          <p:nvPr/>
        </p:nvSpPr>
        <p:spPr>
          <a:xfrm>
            <a:off x="4210221" y="1763195"/>
            <a:ext cx="6988260" cy="1172959"/>
          </a:xfrm>
          <a:prstGeom prst="rect">
            <a:avLst/>
          </a:prstGeom>
        </p:spPr>
        <p:txBody>
          <a:bodyPr vert="horz" wrap="square" lIns="0" tIns="44015" rIns="0" bIns="0" rtlCol="0">
            <a:spAutoFit/>
          </a:bodyPr>
          <a:lstStyle/>
          <a:p>
            <a:pPr marL="694093" marR="6772" indent="-677164">
              <a:lnSpc>
                <a:spcPts val="4399"/>
              </a:lnSpc>
              <a:spcBef>
                <a:spcPts val="347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253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732" spc="107" dirty="0">
                <a:solidFill>
                  <a:srgbClr val="414141"/>
                </a:solidFill>
                <a:latin typeface="Calibri"/>
                <a:cs typeface="Calibri"/>
              </a:rPr>
              <a:t>reference </a:t>
            </a:r>
            <a:r>
              <a:rPr sz="3732" spc="-33" dirty="0">
                <a:solidFill>
                  <a:srgbClr val="414141"/>
                </a:solidFill>
                <a:latin typeface="Calibri"/>
                <a:cs typeface="Calibri"/>
              </a:rPr>
              <a:t>to </a:t>
            </a:r>
            <a:r>
              <a:rPr sz="3732" spc="27" dirty="0">
                <a:solidFill>
                  <a:srgbClr val="414141"/>
                </a:solidFill>
                <a:latin typeface="Calibri"/>
                <a:cs typeface="Calibri"/>
              </a:rPr>
              <a:t>the </a:t>
            </a:r>
            <a:r>
              <a:rPr sz="3732" spc="33" dirty="0">
                <a:solidFill>
                  <a:srgbClr val="414141"/>
                </a:solidFill>
                <a:latin typeface="Calibri"/>
                <a:cs typeface="Calibri"/>
              </a:rPr>
              <a:t>most </a:t>
            </a:r>
            <a:r>
              <a:rPr sz="3732" spc="80" dirty="0">
                <a:solidFill>
                  <a:srgbClr val="414141"/>
                </a:solidFill>
                <a:latin typeface="Calibri"/>
                <a:cs typeface="Calibri"/>
              </a:rPr>
              <a:t>recent  </a:t>
            </a:r>
            <a:r>
              <a:rPr sz="3732" spc="7" dirty="0">
                <a:solidFill>
                  <a:srgbClr val="414141"/>
                </a:solidFill>
                <a:latin typeface="Calibri"/>
                <a:cs typeface="Calibri"/>
              </a:rPr>
              <a:t>commit</a:t>
            </a:r>
            <a:endParaRPr sz="3732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94809" y="6241771"/>
            <a:ext cx="2593510" cy="386298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16929">
              <a:spcBef>
                <a:spcPts val="133"/>
              </a:spcBef>
            </a:pPr>
            <a:r>
              <a:rPr sz="2399" spc="67" dirty="0">
                <a:solidFill>
                  <a:srgbClr val="414141"/>
                </a:solidFill>
                <a:latin typeface="Calibri"/>
                <a:cs typeface="Calibri"/>
              </a:rPr>
              <a:t>Time </a:t>
            </a:r>
            <a:r>
              <a:rPr sz="2399" spc="113" dirty="0">
                <a:solidFill>
                  <a:srgbClr val="414141"/>
                </a:solidFill>
                <a:latin typeface="Calibri"/>
                <a:cs typeface="Calibri"/>
              </a:rPr>
              <a:t>going</a:t>
            </a:r>
            <a:r>
              <a:rPr sz="2399" spc="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399" spc="7" dirty="0">
                <a:solidFill>
                  <a:srgbClr val="414141"/>
                </a:solidFill>
                <a:latin typeface="Calibri"/>
                <a:cs typeface="Calibri"/>
              </a:rPr>
              <a:t>forward</a:t>
            </a:r>
            <a:endParaRPr sz="239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901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4338883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187" dirty="0"/>
              <a:t>So, </a:t>
            </a:r>
            <a:r>
              <a:rPr sz="4266" dirty="0"/>
              <a:t>what </a:t>
            </a:r>
            <a:r>
              <a:rPr sz="4266" spc="107" dirty="0"/>
              <a:t>is</a:t>
            </a:r>
            <a:r>
              <a:rPr sz="4266" spc="140" dirty="0"/>
              <a:t> </a:t>
            </a:r>
            <a:r>
              <a:rPr sz="4266" spc="253" dirty="0">
                <a:solidFill>
                  <a:srgbClr val="0000FF"/>
                </a:solidFill>
              </a:rPr>
              <a:t>HEAD</a:t>
            </a:r>
            <a:r>
              <a:rPr sz="4266" spc="253" dirty="0"/>
              <a:t>?</a:t>
            </a:r>
            <a:endParaRPr sz="4266"/>
          </a:p>
        </p:txBody>
      </p:sp>
      <p:sp>
        <p:nvSpPr>
          <p:cNvPr id="8" name="object 8"/>
          <p:cNvSpPr txBox="1">
            <a:spLocks noGrp="1"/>
          </p:cNvSpPr>
          <p:nvPr>
            <p:ph idx="1"/>
          </p:nvPr>
        </p:nvSpPr>
        <p:spPr>
          <a:xfrm>
            <a:off x="1724636" y="2438659"/>
            <a:ext cx="12798266" cy="967775"/>
          </a:xfrm>
          <a:prstGeom prst="rect">
            <a:avLst/>
          </a:prstGeom>
        </p:spPr>
        <p:txBody>
          <a:bodyPr vert="horz" wrap="square" lIns="0" tIns="44015" rIns="0" bIns="0" rtlCol="0">
            <a:spAutoFit/>
          </a:bodyPr>
          <a:lstStyle/>
          <a:p>
            <a:pPr marL="3913161" marR="6772" indent="-677164">
              <a:lnSpc>
                <a:spcPts val="4399"/>
              </a:lnSpc>
              <a:spcBef>
                <a:spcPts val="347"/>
              </a:spcBef>
              <a:buClr>
                <a:srgbClr val="E5425D"/>
              </a:buClr>
              <a:buFont typeface="Arial"/>
              <a:buChar char="•"/>
              <a:tabLst>
                <a:tab pos="3921626" algn="l"/>
                <a:tab pos="3922472" algn="l"/>
              </a:tabLst>
            </a:pPr>
            <a:r>
              <a:rPr spc="253" dirty="0"/>
              <a:t>A </a:t>
            </a:r>
            <a:r>
              <a:rPr spc="107" dirty="0"/>
              <a:t>reference </a:t>
            </a:r>
            <a:r>
              <a:rPr spc="-33" dirty="0"/>
              <a:t>to </a:t>
            </a:r>
            <a:r>
              <a:rPr spc="27" dirty="0"/>
              <a:t>the </a:t>
            </a:r>
            <a:r>
              <a:rPr spc="33" dirty="0"/>
              <a:t>most </a:t>
            </a:r>
            <a:r>
              <a:rPr spc="80" dirty="0"/>
              <a:t>recent  </a:t>
            </a:r>
            <a:r>
              <a:rPr spc="7" dirty="0"/>
              <a:t>commit</a:t>
            </a:r>
          </a:p>
          <a:p>
            <a:pPr marL="4226350" lvl="1" indent="-380905">
              <a:lnSpc>
                <a:spcPct val="100000"/>
              </a:lnSpc>
              <a:spcBef>
                <a:spcPts val="400"/>
              </a:spcBef>
              <a:buClr>
                <a:srgbClr val="E5425D"/>
              </a:buClr>
              <a:buFont typeface="Arial"/>
              <a:buChar char="•"/>
              <a:tabLst>
                <a:tab pos="4226350" algn="l"/>
                <a:tab pos="4227196" algn="l"/>
              </a:tabLst>
            </a:pPr>
            <a:r>
              <a:rPr spc="-53" dirty="0">
                <a:solidFill>
                  <a:srgbClr val="202020"/>
                </a:solidFill>
                <a:latin typeface="Calibri"/>
                <a:cs typeface="Calibri"/>
              </a:rPr>
              <a:t>(in </a:t>
            </a:r>
            <a:r>
              <a:rPr spc="20" dirty="0">
                <a:solidFill>
                  <a:srgbClr val="202020"/>
                </a:solidFill>
                <a:latin typeface="Calibri"/>
                <a:cs typeface="Calibri"/>
              </a:rPr>
              <a:t>most </a:t>
            </a:r>
            <a:r>
              <a:rPr spc="127" dirty="0">
                <a:solidFill>
                  <a:srgbClr val="202020"/>
                </a:solidFill>
                <a:latin typeface="Calibri"/>
                <a:cs typeface="Calibri"/>
              </a:rPr>
              <a:t>cases </a:t>
            </a:r>
            <a:r>
              <a:rPr spc="187" dirty="0">
                <a:solidFill>
                  <a:srgbClr val="202020"/>
                </a:solidFill>
                <a:latin typeface="Calibri"/>
                <a:cs typeface="Calibri"/>
              </a:rPr>
              <a:t>– </a:t>
            </a:r>
            <a:r>
              <a:rPr spc="-7" dirty="0">
                <a:solidFill>
                  <a:srgbClr val="202020"/>
                </a:solidFill>
                <a:latin typeface="Calibri"/>
                <a:cs typeface="Calibri"/>
              </a:rPr>
              <a:t>not </a:t>
            </a:r>
            <a:r>
              <a:rPr spc="53" dirty="0">
                <a:solidFill>
                  <a:srgbClr val="202020"/>
                </a:solidFill>
                <a:latin typeface="Calibri"/>
                <a:cs typeface="Calibri"/>
              </a:rPr>
              <a:t>always</a:t>
            </a:r>
            <a:r>
              <a:rPr spc="73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pc="-67" dirty="0">
                <a:solidFill>
                  <a:srgbClr val="202020"/>
                </a:solidFill>
                <a:latin typeface="Calibri"/>
                <a:cs typeface="Calibri"/>
              </a:rPr>
              <a:t>true!)</a:t>
            </a:r>
            <a:endParaRPr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99471" y="2941097"/>
            <a:ext cx="7830696" cy="21604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4" name="object 4"/>
          <p:cNvSpPr/>
          <p:nvPr/>
        </p:nvSpPr>
        <p:spPr>
          <a:xfrm>
            <a:off x="4395148" y="2986441"/>
            <a:ext cx="1799545" cy="1696278"/>
          </a:xfrm>
          <a:custGeom>
            <a:avLst/>
            <a:gdLst/>
            <a:ahLst/>
            <a:cxnLst/>
            <a:rect l="l" t="t" r="r" b="b"/>
            <a:pathLst>
              <a:path w="1350010" h="1272539">
                <a:moveTo>
                  <a:pt x="0" y="0"/>
                </a:moveTo>
                <a:lnTo>
                  <a:pt x="1349416" y="0"/>
                </a:lnTo>
                <a:lnTo>
                  <a:pt x="1349416" y="1272301"/>
                </a:lnTo>
                <a:lnTo>
                  <a:pt x="0" y="127230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5" name="object 5"/>
          <p:cNvSpPr/>
          <p:nvPr/>
        </p:nvSpPr>
        <p:spPr>
          <a:xfrm>
            <a:off x="4395148" y="6197755"/>
            <a:ext cx="6121499" cy="15236"/>
          </a:xfrm>
          <a:custGeom>
            <a:avLst/>
            <a:gdLst/>
            <a:ahLst/>
            <a:cxnLst/>
            <a:rect l="l" t="t" r="r" b="b"/>
            <a:pathLst>
              <a:path w="4592320" h="11429">
                <a:moveTo>
                  <a:pt x="0" y="0"/>
                </a:moveTo>
                <a:lnTo>
                  <a:pt x="4591742" y="10996"/>
                </a:lnTo>
              </a:path>
            </a:pathLst>
          </a:custGeom>
          <a:ln w="4889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6" name="object 6"/>
          <p:cNvSpPr/>
          <p:nvPr/>
        </p:nvSpPr>
        <p:spPr>
          <a:xfrm>
            <a:off x="10287739" y="6065569"/>
            <a:ext cx="292816" cy="2927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7" name="object 7"/>
          <p:cNvSpPr txBox="1"/>
          <p:nvPr/>
        </p:nvSpPr>
        <p:spPr>
          <a:xfrm>
            <a:off x="6194809" y="6241771"/>
            <a:ext cx="2593510" cy="386298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16929">
              <a:spcBef>
                <a:spcPts val="133"/>
              </a:spcBef>
            </a:pPr>
            <a:r>
              <a:rPr sz="2399" spc="67" dirty="0">
                <a:solidFill>
                  <a:srgbClr val="414141"/>
                </a:solidFill>
                <a:latin typeface="Calibri"/>
                <a:cs typeface="Calibri"/>
              </a:rPr>
              <a:t>Time </a:t>
            </a:r>
            <a:r>
              <a:rPr sz="2399" spc="113" dirty="0">
                <a:solidFill>
                  <a:srgbClr val="414141"/>
                </a:solidFill>
                <a:latin typeface="Calibri"/>
                <a:cs typeface="Calibri"/>
              </a:rPr>
              <a:t>going</a:t>
            </a:r>
            <a:r>
              <a:rPr sz="2399" spc="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399" spc="7" dirty="0">
                <a:solidFill>
                  <a:srgbClr val="414141"/>
                </a:solidFill>
                <a:latin typeface="Calibri"/>
                <a:cs typeface="Calibri"/>
              </a:rPr>
              <a:t>forward</a:t>
            </a:r>
            <a:endParaRPr sz="239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828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1" y="-47531"/>
            <a:ext cx="4953403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187" dirty="0"/>
              <a:t>So, </a:t>
            </a:r>
            <a:r>
              <a:rPr sz="4266" dirty="0"/>
              <a:t>what </a:t>
            </a:r>
            <a:r>
              <a:rPr sz="4266" spc="107" dirty="0"/>
              <a:t>is</a:t>
            </a:r>
            <a:r>
              <a:rPr sz="4266" spc="173" dirty="0"/>
              <a:t> </a:t>
            </a:r>
            <a:r>
              <a:rPr sz="4266" spc="193" dirty="0">
                <a:solidFill>
                  <a:srgbClr val="0000FF"/>
                </a:solidFill>
              </a:rPr>
              <a:t>MASTER</a:t>
            </a:r>
            <a:r>
              <a:rPr sz="4266" spc="193" dirty="0"/>
              <a:t>?</a:t>
            </a:r>
            <a:endParaRPr sz="4266"/>
          </a:p>
        </p:txBody>
      </p:sp>
      <p:sp>
        <p:nvSpPr>
          <p:cNvPr id="3" name="object 3"/>
          <p:cNvSpPr/>
          <p:nvPr/>
        </p:nvSpPr>
        <p:spPr>
          <a:xfrm>
            <a:off x="3799471" y="2941097"/>
            <a:ext cx="7830696" cy="21604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4" name="object 4"/>
          <p:cNvSpPr/>
          <p:nvPr/>
        </p:nvSpPr>
        <p:spPr>
          <a:xfrm>
            <a:off x="4395148" y="2986441"/>
            <a:ext cx="1799545" cy="1696278"/>
          </a:xfrm>
          <a:custGeom>
            <a:avLst/>
            <a:gdLst/>
            <a:ahLst/>
            <a:cxnLst/>
            <a:rect l="l" t="t" r="r" b="b"/>
            <a:pathLst>
              <a:path w="1350010" h="1272539">
                <a:moveTo>
                  <a:pt x="0" y="0"/>
                </a:moveTo>
                <a:lnTo>
                  <a:pt x="1349416" y="0"/>
                </a:lnTo>
                <a:lnTo>
                  <a:pt x="1349416" y="1272301"/>
                </a:lnTo>
                <a:lnTo>
                  <a:pt x="0" y="127230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5" name="object 5"/>
          <p:cNvSpPr/>
          <p:nvPr/>
        </p:nvSpPr>
        <p:spPr>
          <a:xfrm>
            <a:off x="4395148" y="6197755"/>
            <a:ext cx="6121499" cy="15236"/>
          </a:xfrm>
          <a:custGeom>
            <a:avLst/>
            <a:gdLst/>
            <a:ahLst/>
            <a:cxnLst/>
            <a:rect l="l" t="t" r="r" b="b"/>
            <a:pathLst>
              <a:path w="4592320" h="11429">
                <a:moveTo>
                  <a:pt x="0" y="0"/>
                </a:moveTo>
                <a:lnTo>
                  <a:pt x="4591742" y="10996"/>
                </a:lnTo>
              </a:path>
            </a:pathLst>
          </a:custGeom>
          <a:ln w="4889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6" name="object 6"/>
          <p:cNvSpPr/>
          <p:nvPr/>
        </p:nvSpPr>
        <p:spPr>
          <a:xfrm>
            <a:off x="10287739" y="6065569"/>
            <a:ext cx="292816" cy="2927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7" name="object 7"/>
          <p:cNvSpPr txBox="1"/>
          <p:nvPr/>
        </p:nvSpPr>
        <p:spPr>
          <a:xfrm>
            <a:off x="6194809" y="6241771"/>
            <a:ext cx="2593510" cy="386298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16929">
              <a:spcBef>
                <a:spcPts val="133"/>
              </a:spcBef>
            </a:pPr>
            <a:r>
              <a:rPr sz="2399" spc="67" dirty="0">
                <a:solidFill>
                  <a:srgbClr val="414141"/>
                </a:solidFill>
                <a:latin typeface="Calibri"/>
                <a:cs typeface="Calibri"/>
              </a:rPr>
              <a:t>Time </a:t>
            </a:r>
            <a:r>
              <a:rPr sz="2399" spc="113" dirty="0">
                <a:solidFill>
                  <a:srgbClr val="414141"/>
                </a:solidFill>
                <a:latin typeface="Calibri"/>
                <a:cs typeface="Calibri"/>
              </a:rPr>
              <a:t>going</a:t>
            </a:r>
            <a:r>
              <a:rPr sz="2399" spc="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399" spc="7" dirty="0">
                <a:solidFill>
                  <a:srgbClr val="414141"/>
                </a:solidFill>
                <a:latin typeface="Calibri"/>
                <a:cs typeface="Calibri"/>
              </a:rPr>
              <a:t>forward</a:t>
            </a:r>
            <a:endParaRPr sz="2399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10222" y="1680777"/>
            <a:ext cx="7210875" cy="1569249"/>
          </a:xfrm>
          <a:prstGeom prst="rect">
            <a:avLst/>
          </a:prstGeom>
        </p:spPr>
        <p:txBody>
          <a:bodyPr vert="horz" wrap="square" lIns="0" tIns="99034" rIns="0" bIns="0" rtlCol="0">
            <a:spAutoFit/>
          </a:bodyPr>
          <a:lstStyle/>
          <a:p>
            <a:pPr marL="694093" indent="-677164">
              <a:spcBef>
                <a:spcPts val="780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200" dirty="0">
                <a:solidFill>
                  <a:srgbClr val="414141"/>
                </a:solidFill>
                <a:latin typeface="Calibri"/>
                <a:cs typeface="Calibri"/>
              </a:rPr>
              <a:t>The </a:t>
            </a:r>
            <a:r>
              <a:rPr sz="3732" spc="27" dirty="0">
                <a:solidFill>
                  <a:srgbClr val="414141"/>
                </a:solidFill>
                <a:latin typeface="Calibri"/>
                <a:cs typeface="Calibri"/>
              </a:rPr>
              <a:t>main </a:t>
            </a:r>
            <a:r>
              <a:rPr sz="3732" spc="93" dirty="0">
                <a:solidFill>
                  <a:srgbClr val="414141"/>
                </a:solidFill>
                <a:latin typeface="Calibri"/>
                <a:cs typeface="Calibri"/>
              </a:rPr>
              <a:t>branch </a:t>
            </a:r>
            <a:r>
              <a:rPr sz="3732" spc="-7" dirty="0">
                <a:solidFill>
                  <a:srgbClr val="414141"/>
                </a:solidFill>
                <a:latin typeface="Calibri"/>
                <a:cs typeface="Calibri"/>
              </a:rPr>
              <a:t>in </a:t>
            </a:r>
            <a:r>
              <a:rPr sz="3732" spc="47" dirty="0">
                <a:solidFill>
                  <a:srgbClr val="414141"/>
                </a:solidFill>
                <a:latin typeface="Calibri"/>
                <a:cs typeface="Calibri"/>
              </a:rPr>
              <a:t>your</a:t>
            </a:r>
            <a:r>
              <a:rPr sz="3732" spc="24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53" dirty="0">
                <a:solidFill>
                  <a:srgbClr val="414141"/>
                </a:solidFill>
                <a:latin typeface="Calibri"/>
                <a:cs typeface="Calibri"/>
              </a:rPr>
              <a:t>project</a:t>
            </a:r>
            <a:endParaRPr sz="3732">
              <a:latin typeface="Calibri"/>
              <a:cs typeface="Calibri"/>
            </a:endParaRPr>
          </a:p>
          <a:p>
            <a:pPr marL="694093" marR="6772" indent="-677164">
              <a:lnSpc>
                <a:spcPct val="100400"/>
              </a:lnSpc>
              <a:spcBef>
                <a:spcPts val="480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2666" spc="67" dirty="0">
                <a:solidFill>
                  <a:srgbClr val="202020"/>
                </a:solidFill>
                <a:latin typeface="Calibri"/>
                <a:cs typeface="Calibri"/>
              </a:rPr>
              <a:t>Doesn’t </a:t>
            </a:r>
            <a:r>
              <a:rPr sz="2733" i="1" spc="53" dirty="0">
                <a:solidFill>
                  <a:srgbClr val="2B2B2B"/>
                </a:solidFill>
                <a:latin typeface="Cambria"/>
                <a:cs typeface="Cambria"/>
              </a:rPr>
              <a:t>have </a:t>
            </a:r>
            <a:r>
              <a:rPr sz="2666" spc="-27" dirty="0">
                <a:solidFill>
                  <a:srgbClr val="202020"/>
                </a:solidFill>
                <a:latin typeface="Calibri"/>
                <a:cs typeface="Calibri"/>
              </a:rPr>
              <a:t>to </a:t>
            </a:r>
            <a:r>
              <a:rPr sz="2666" spc="152" dirty="0">
                <a:solidFill>
                  <a:srgbClr val="202020"/>
                </a:solidFill>
                <a:latin typeface="Calibri"/>
                <a:cs typeface="Calibri"/>
              </a:rPr>
              <a:t>be </a:t>
            </a:r>
            <a:r>
              <a:rPr sz="2666" spc="87" dirty="0">
                <a:solidFill>
                  <a:srgbClr val="202020"/>
                </a:solidFill>
                <a:latin typeface="Calibri"/>
                <a:cs typeface="Calibri"/>
              </a:rPr>
              <a:t>called </a:t>
            </a:r>
            <a:r>
              <a:rPr sz="2666" spc="13" dirty="0">
                <a:solidFill>
                  <a:srgbClr val="202020"/>
                </a:solidFill>
                <a:latin typeface="Calibri"/>
                <a:cs typeface="Calibri"/>
              </a:rPr>
              <a:t>master, </a:t>
            </a:r>
            <a:r>
              <a:rPr sz="2666" dirty="0">
                <a:solidFill>
                  <a:srgbClr val="202020"/>
                </a:solidFill>
                <a:latin typeface="Calibri"/>
                <a:cs typeface="Calibri"/>
              </a:rPr>
              <a:t>but </a:t>
            </a:r>
            <a:r>
              <a:rPr sz="2666" spc="27" dirty="0">
                <a:solidFill>
                  <a:srgbClr val="202020"/>
                </a:solidFill>
                <a:latin typeface="Calibri"/>
                <a:cs typeface="Calibri"/>
              </a:rPr>
              <a:t>almost  </a:t>
            </a:r>
            <a:r>
              <a:rPr sz="2666" spc="73" dirty="0">
                <a:solidFill>
                  <a:srgbClr val="202020"/>
                </a:solidFill>
                <a:latin typeface="Calibri"/>
                <a:cs typeface="Calibri"/>
              </a:rPr>
              <a:t>always</a:t>
            </a:r>
            <a:r>
              <a:rPr sz="2666" spc="80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2666" spc="-53" dirty="0">
                <a:solidFill>
                  <a:srgbClr val="202020"/>
                </a:solidFill>
                <a:latin typeface="Calibri"/>
                <a:cs typeface="Calibri"/>
              </a:rPr>
              <a:t>is!</a:t>
            </a:r>
            <a:endParaRPr sz="2666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571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361AF-0400-4A65-A8DD-B231ABE14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Operations/Functions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A49BCF-CC6B-4A84-BB44-0FE14A66B3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lambda function is a small anonymous function.</a:t>
                </a:r>
              </a:p>
              <a:p>
                <a:r>
                  <a:rPr lang="en-US" dirty="0"/>
                  <a:t>A lambda function can take any number of arguments, but can only have one expression.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/>
                        <m:t>lambda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 i="1"/>
                        <m:t>arguments</m:t>
                      </m:r>
                      <m:r>
                        <m:rPr>
                          <m:nor/>
                        </m:rPr>
                        <a:rPr lang="en-US" i="1"/>
                        <m:t> </m:t>
                      </m:r>
                      <m:r>
                        <m:rPr>
                          <m:nor/>
                        </m:rPr>
                        <a:rPr lang="en-US"/>
                        <m:t>: </m:t>
                      </m:r>
                      <m:r>
                        <m:rPr>
                          <m:nor/>
                        </m:rPr>
                        <a:rPr lang="en-US" i="1"/>
                        <m:t>expression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A49BCF-CC6B-4A84-BB44-0FE14A66B3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139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119292" y="385451"/>
            <a:ext cx="12798266" cy="1094288"/>
          </a:xfrm>
          <a:prstGeom prst="rect">
            <a:avLst/>
          </a:prstGeom>
        </p:spPr>
        <p:txBody>
          <a:bodyPr vert="horz" wrap="square" lIns="0" tIns="108345" rIns="0" bIns="0" rtlCol="0" anchor="b">
            <a:spAutoFit/>
          </a:bodyPr>
          <a:lstStyle/>
          <a:p>
            <a:pPr marL="3199600" marR="6772">
              <a:lnSpc>
                <a:spcPct val="79500"/>
              </a:lnSpc>
              <a:spcBef>
                <a:spcPts val="853"/>
              </a:spcBef>
            </a:pPr>
            <a:r>
              <a:rPr spc="160" dirty="0"/>
              <a:t>Key </a:t>
            </a:r>
            <a:r>
              <a:rPr spc="107" dirty="0"/>
              <a:t>Concepts: </a:t>
            </a:r>
            <a:r>
              <a:rPr spc="87" dirty="0">
                <a:solidFill>
                  <a:srgbClr val="202020"/>
                </a:solidFill>
              </a:rPr>
              <a:t>Branching </a:t>
            </a:r>
            <a:r>
              <a:rPr spc="-20" dirty="0">
                <a:solidFill>
                  <a:srgbClr val="202020"/>
                </a:solidFill>
              </a:rPr>
              <a:t>oﬀ </a:t>
            </a:r>
            <a:r>
              <a:rPr dirty="0">
                <a:solidFill>
                  <a:srgbClr val="202020"/>
                </a:solidFill>
              </a:rPr>
              <a:t>of </a:t>
            </a:r>
            <a:r>
              <a:rPr spc="20" dirty="0">
                <a:solidFill>
                  <a:srgbClr val="202020"/>
                </a:solidFill>
              </a:rPr>
              <a:t>the </a:t>
            </a:r>
            <a:r>
              <a:rPr spc="33" dirty="0">
                <a:solidFill>
                  <a:srgbClr val="0000FF"/>
                </a:solidFill>
              </a:rPr>
              <a:t>master  </a:t>
            </a:r>
            <a:r>
              <a:rPr spc="73" dirty="0">
                <a:solidFill>
                  <a:srgbClr val="202020"/>
                </a:solidFill>
              </a:rPr>
              <a:t>branch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74982" y="1953442"/>
            <a:ext cx="7196485" cy="3572847"/>
          </a:xfrm>
          <a:prstGeom prst="rect">
            <a:avLst/>
          </a:prstGeom>
        </p:spPr>
        <p:txBody>
          <a:bodyPr vert="horz" wrap="square" lIns="0" tIns="44015" rIns="0" bIns="0" rtlCol="0">
            <a:spAutoFit/>
          </a:bodyPr>
          <a:lstStyle/>
          <a:p>
            <a:pPr marL="694093" marR="6772" indent="-677164">
              <a:lnSpc>
                <a:spcPts val="4399"/>
              </a:lnSpc>
              <a:spcBef>
                <a:spcPts val="347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200" dirty="0">
                <a:solidFill>
                  <a:srgbClr val="414141"/>
                </a:solidFill>
                <a:latin typeface="Calibri"/>
                <a:cs typeface="Calibri"/>
              </a:rPr>
              <a:t>The </a:t>
            </a:r>
            <a:r>
              <a:rPr sz="3732" spc="-33" dirty="0">
                <a:solidFill>
                  <a:srgbClr val="414141"/>
                </a:solidFill>
                <a:latin typeface="Calibri"/>
                <a:cs typeface="Calibri"/>
              </a:rPr>
              <a:t>start </a:t>
            </a:r>
            <a:r>
              <a:rPr sz="3732" dirty="0">
                <a:solidFill>
                  <a:srgbClr val="414141"/>
                </a:solidFill>
                <a:latin typeface="Calibri"/>
                <a:cs typeface="Calibri"/>
              </a:rPr>
              <a:t>of </a:t>
            </a:r>
            <a:r>
              <a:rPr sz="3732" spc="152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732" spc="93" dirty="0">
                <a:solidFill>
                  <a:srgbClr val="414141"/>
                </a:solidFill>
                <a:latin typeface="Calibri"/>
                <a:cs typeface="Calibri"/>
              </a:rPr>
              <a:t>branch </a:t>
            </a:r>
            <a:r>
              <a:rPr sz="3732" spc="53" dirty="0">
                <a:solidFill>
                  <a:srgbClr val="414141"/>
                </a:solidFill>
                <a:latin typeface="Calibri"/>
                <a:cs typeface="Calibri"/>
              </a:rPr>
              <a:t>points </a:t>
            </a:r>
            <a:r>
              <a:rPr sz="3732" spc="-33" dirty="0">
                <a:solidFill>
                  <a:srgbClr val="414141"/>
                </a:solidFill>
                <a:latin typeface="Calibri"/>
                <a:cs typeface="Calibri"/>
              </a:rPr>
              <a:t>to </a:t>
            </a:r>
            <a:r>
              <a:rPr sz="3732" spc="152" dirty="0">
                <a:solidFill>
                  <a:srgbClr val="414141"/>
                </a:solidFill>
                <a:latin typeface="Calibri"/>
                <a:cs typeface="Calibri"/>
              </a:rPr>
              <a:t>a  </a:t>
            </a:r>
            <a:r>
              <a:rPr sz="3732" spc="113" dirty="0">
                <a:solidFill>
                  <a:srgbClr val="414141"/>
                </a:solidFill>
                <a:latin typeface="Calibri"/>
                <a:cs typeface="Calibri"/>
              </a:rPr>
              <a:t>specific </a:t>
            </a:r>
            <a:r>
              <a:rPr sz="3732" spc="7" dirty="0">
                <a:solidFill>
                  <a:srgbClr val="414141"/>
                </a:solidFill>
                <a:latin typeface="Calibri"/>
                <a:cs typeface="Calibri"/>
              </a:rPr>
              <a:t>commit</a:t>
            </a:r>
            <a:endParaRPr sz="3732">
              <a:latin typeface="Calibri"/>
              <a:cs typeface="Calibri"/>
            </a:endParaRPr>
          </a:p>
          <a:p>
            <a:pPr marL="694093" marR="51634" indent="-677164">
              <a:lnSpc>
                <a:spcPct val="99500"/>
              </a:lnSpc>
              <a:spcBef>
                <a:spcPts val="833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67" dirty="0">
                <a:solidFill>
                  <a:srgbClr val="414141"/>
                </a:solidFill>
                <a:latin typeface="Calibri"/>
                <a:cs typeface="Calibri"/>
              </a:rPr>
              <a:t>When </a:t>
            </a:r>
            <a:r>
              <a:rPr sz="3732" spc="107" dirty="0">
                <a:solidFill>
                  <a:srgbClr val="414141"/>
                </a:solidFill>
                <a:latin typeface="Calibri"/>
                <a:cs typeface="Calibri"/>
              </a:rPr>
              <a:t>you </a:t>
            </a:r>
            <a:r>
              <a:rPr sz="3732" dirty="0">
                <a:solidFill>
                  <a:srgbClr val="414141"/>
                </a:solidFill>
                <a:latin typeface="Calibri"/>
                <a:cs typeface="Calibri"/>
              </a:rPr>
              <a:t>want </a:t>
            </a:r>
            <a:r>
              <a:rPr sz="3732" spc="-33" dirty="0">
                <a:solidFill>
                  <a:srgbClr val="414141"/>
                </a:solidFill>
                <a:latin typeface="Calibri"/>
                <a:cs typeface="Calibri"/>
              </a:rPr>
              <a:t>to </a:t>
            </a:r>
            <a:r>
              <a:rPr sz="3732" spc="140" dirty="0">
                <a:solidFill>
                  <a:srgbClr val="414141"/>
                </a:solidFill>
                <a:latin typeface="Calibri"/>
                <a:cs typeface="Calibri"/>
              </a:rPr>
              <a:t>make </a:t>
            </a:r>
            <a:r>
              <a:rPr sz="3732" spc="100" dirty="0">
                <a:solidFill>
                  <a:srgbClr val="414141"/>
                </a:solidFill>
                <a:latin typeface="Calibri"/>
                <a:cs typeface="Calibri"/>
              </a:rPr>
              <a:t>any  </a:t>
            </a:r>
            <a:r>
              <a:rPr sz="3732" spc="200" dirty="0">
                <a:solidFill>
                  <a:srgbClr val="414141"/>
                </a:solidFill>
                <a:latin typeface="Calibri"/>
                <a:cs typeface="Calibri"/>
              </a:rPr>
              <a:t>changes </a:t>
            </a:r>
            <a:r>
              <a:rPr sz="3732" spc="-33" dirty="0">
                <a:solidFill>
                  <a:srgbClr val="414141"/>
                </a:solidFill>
                <a:latin typeface="Calibri"/>
                <a:cs typeface="Calibri"/>
              </a:rPr>
              <a:t>to </a:t>
            </a:r>
            <a:r>
              <a:rPr sz="3732" spc="47" dirty="0">
                <a:solidFill>
                  <a:srgbClr val="414141"/>
                </a:solidFill>
                <a:latin typeface="Calibri"/>
                <a:cs typeface="Calibri"/>
              </a:rPr>
              <a:t>your </a:t>
            </a:r>
            <a:r>
              <a:rPr sz="3732" spc="53" dirty="0">
                <a:solidFill>
                  <a:srgbClr val="414141"/>
                </a:solidFill>
                <a:latin typeface="Calibri"/>
                <a:cs typeface="Calibri"/>
              </a:rPr>
              <a:t>project </a:t>
            </a:r>
            <a:r>
              <a:rPr sz="3732" spc="107" dirty="0">
                <a:solidFill>
                  <a:srgbClr val="414141"/>
                </a:solidFill>
                <a:latin typeface="Calibri"/>
                <a:cs typeface="Calibri"/>
              </a:rPr>
              <a:t>you  </a:t>
            </a:r>
            <a:r>
              <a:rPr sz="3732" spc="140" dirty="0">
                <a:solidFill>
                  <a:srgbClr val="414141"/>
                </a:solidFill>
                <a:latin typeface="Calibri"/>
                <a:cs typeface="Calibri"/>
              </a:rPr>
              <a:t>make </a:t>
            </a:r>
            <a:r>
              <a:rPr sz="3732" spc="152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732" spc="107" dirty="0">
                <a:solidFill>
                  <a:srgbClr val="414141"/>
                </a:solidFill>
                <a:latin typeface="Calibri"/>
                <a:cs typeface="Calibri"/>
              </a:rPr>
              <a:t>new </a:t>
            </a:r>
            <a:r>
              <a:rPr sz="3732" spc="93" dirty="0">
                <a:solidFill>
                  <a:srgbClr val="414141"/>
                </a:solidFill>
                <a:latin typeface="Calibri"/>
                <a:cs typeface="Calibri"/>
              </a:rPr>
              <a:t>branch </a:t>
            </a:r>
            <a:r>
              <a:rPr sz="3732" spc="200" dirty="0">
                <a:solidFill>
                  <a:srgbClr val="414141"/>
                </a:solidFill>
                <a:latin typeface="Calibri"/>
                <a:cs typeface="Calibri"/>
              </a:rPr>
              <a:t>based </a:t>
            </a:r>
            <a:r>
              <a:rPr sz="3732" spc="107" dirty="0">
                <a:solidFill>
                  <a:srgbClr val="414141"/>
                </a:solidFill>
                <a:latin typeface="Calibri"/>
                <a:cs typeface="Calibri"/>
              </a:rPr>
              <a:t>on</a:t>
            </a:r>
            <a:r>
              <a:rPr sz="3732" spc="-4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152" dirty="0">
                <a:solidFill>
                  <a:srgbClr val="414141"/>
                </a:solidFill>
                <a:latin typeface="Calibri"/>
                <a:cs typeface="Calibri"/>
              </a:rPr>
              <a:t>a  </a:t>
            </a:r>
            <a:r>
              <a:rPr sz="3732" spc="7" dirty="0">
                <a:solidFill>
                  <a:srgbClr val="414141"/>
                </a:solidFill>
                <a:latin typeface="Calibri"/>
                <a:cs typeface="Calibri"/>
              </a:rPr>
              <a:t>commit</a:t>
            </a:r>
            <a:endParaRPr sz="3732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030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-449164" y="572998"/>
            <a:ext cx="13088289" cy="470464"/>
          </a:xfrm>
          <a:prstGeom prst="rect">
            <a:avLst/>
          </a:prstGeom>
        </p:spPr>
        <p:txBody>
          <a:bodyPr vert="horz" wrap="square" lIns="0" tIns="108345" rIns="0" bIns="0" rtlCol="0" anchor="b">
            <a:spAutoFit/>
          </a:bodyPr>
          <a:lstStyle/>
          <a:p>
            <a:pPr marL="3041313" marR="6772">
              <a:lnSpc>
                <a:spcPct val="79500"/>
              </a:lnSpc>
              <a:spcBef>
                <a:spcPts val="853"/>
              </a:spcBef>
            </a:pPr>
            <a:r>
              <a:rPr spc="160" dirty="0"/>
              <a:t>Key </a:t>
            </a:r>
            <a:r>
              <a:rPr spc="107" dirty="0"/>
              <a:t>Concepts: </a:t>
            </a:r>
            <a:r>
              <a:rPr spc="87" dirty="0"/>
              <a:t>Branching </a:t>
            </a:r>
            <a:r>
              <a:rPr spc="-20" dirty="0"/>
              <a:t>oﬀ </a:t>
            </a:r>
            <a:r>
              <a:rPr dirty="0"/>
              <a:t>of </a:t>
            </a:r>
            <a:r>
              <a:rPr spc="20" dirty="0"/>
              <a:t>the </a:t>
            </a:r>
            <a:r>
              <a:rPr spc="33" dirty="0">
                <a:solidFill>
                  <a:srgbClr val="0000FF"/>
                </a:solidFill>
              </a:rPr>
              <a:t>master  </a:t>
            </a:r>
            <a:r>
              <a:rPr spc="73" dirty="0"/>
              <a:t>branch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78927" y="6114939"/>
            <a:ext cx="2593510" cy="386298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16929">
              <a:spcBef>
                <a:spcPts val="133"/>
              </a:spcBef>
            </a:pPr>
            <a:r>
              <a:rPr sz="2399" spc="67" dirty="0">
                <a:solidFill>
                  <a:srgbClr val="414141"/>
                </a:solidFill>
                <a:latin typeface="Calibri"/>
                <a:cs typeface="Calibri"/>
              </a:rPr>
              <a:t>Time </a:t>
            </a:r>
            <a:r>
              <a:rPr sz="2399" spc="113" dirty="0">
                <a:solidFill>
                  <a:srgbClr val="414141"/>
                </a:solidFill>
                <a:latin typeface="Calibri"/>
                <a:cs typeface="Calibri"/>
              </a:rPr>
              <a:t>going</a:t>
            </a:r>
            <a:r>
              <a:rPr sz="2399" spc="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399" spc="7" dirty="0">
                <a:solidFill>
                  <a:srgbClr val="414141"/>
                </a:solidFill>
                <a:latin typeface="Calibri"/>
                <a:cs typeface="Calibri"/>
              </a:rPr>
              <a:t>forward</a:t>
            </a:r>
            <a:endParaRPr sz="2399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97008" y="6098101"/>
            <a:ext cx="6121499" cy="15236"/>
          </a:xfrm>
          <a:custGeom>
            <a:avLst/>
            <a:gdLst/>
            <a:ahLst/>
            <a:cxnLst/>
            <a:rect l="l" t="t" r="r" b="b"/>
            <a:pathLst>
              <a:path w="4592320" h="11429">
                <a:moveTo>
                  <a:pt x="0" y="0"/>
                </a:moveTo>
                <a:lnTo>
                  <a:pt x="4591742" y="10996"/>
                </a:lnTo>
              </a:path>
            </a:pathLst>
          </a:custGeom>
          <a:ln w="4889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5" name="object 5"/>
          <p:cNvSpPr/>
          <p:nvPr/>
        </p:nvSpPr>
        <p:spPr>
          <a:xfrm>
            <a:off x="10006969" y="5974975"/>
            <a:ext cx="292816" cy="2927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6" name="object 6"/>
          <p:cNvSpPr/>
          <p:nvPr/>
        </p:nvSpPr>
        <p:spPr>
          <a:xfrm>
            <a:off x="3824493" y="1797579"/>
            <a:ext cx="6568420" cy="41645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7" name="object 7"/>
          <p:cNvSpPr txBox="1"/>
          <p:nvPr/>
        </p:nvSpPr>
        <p:spPr>
          <a:xfrm>
            <a:off x="101987" y="4836134"/>
            <a:ext cx="3373934" cy="1126415"/>
          </a:xfrm>
          <a:prstGeom prst="rect">
            <a:avLst/>
          </a:prstGeom>
        </p:spPr>
        <p:txBody>
          <a:bodyPr vert="horz" wrap="square" lIns="0" tIns="18622" rIns="0" bIns="0" rtlCol="0">
            <a:spAutoFit/>
          </a:bodyPr>
          <a:lstStyle/>
          <a:p>
            <a:pPr marL="16929" marR="6772" algn="ctr">
              <a:lnSpc>
                <a:spcPct val="99500"/>
              </a:lnSpc>
              <a:spcBef>
                <a:spcPts val="147"/>
              </a:spcBef>
            </a:pPr>
            <a:r>
              <a:rPr sz="2399" spc="93" dirty="0">
                <a:solidFill>
                  <a:srgbClr val="414141"/>
                </a:solidFill>
                <a:latin typeface="Calibri"/>
                <a:cs typeface="Calibri"/>
              </a:rPr>
              <a:t>Images </a:t>
            </a:r>
            <a:r>
              <a:rPr sz="2399" spc="-47" dirty="0">
                <a:solidFill>
                  <a:srgbClr val="414141"/>
                </a:solidFill>
                <a:latin typeface="Calibri"/>
                <a:cs typeface="Calibri"/>
              </a:rPr>
              <a:t>from:  </a:t>
            </a:r>
            <a:r>
              <a:rPr sz="2399" spc="-113" dirty="0">
                <a:solidFill>
                  <a:srgbClr val="414141"/>
                </a:solidFill>
                <a:latin typeface="Calibri"/>
                <a:cs typeface="Calibri"/>
                <a:hlinkClick r:id="rId4"/>
              </a:rPr>
              <a:t>http:/</a:t>
            </a:r>
            <a:r>
              <a:rPr sz="2399" spc="-120" dirty="0">
                <a:solidFill>
                  <a:srgbClr val="414141"/>
                </a:solidFill>
                <a:latin typeface="Calibri"/>
                <a:cs typeface="Calibri"/>
                <a:hlinkClick r:id="rId4"/>
              </a:rPr>
              <a:t>/</a:t>
            </a:r>
            <a:r>
              <a:rPr sz="2399" spc="60" dirty="0">
                <a:solidFill>
                  <a:srgbClr val="414141"/>
                </a:solidFill>
                <a:latin typeface="Calibri"/>
                <a:cs typeface="Calibri"/>
                <a:hlinkClick r:id="rId4"/>
              </a:rPr>
              <a:t>codingdomain.co</a:t>
            </a:r>
            <a:r>
              <a:rPr sz="2399" spc="100" dirty="0">
                <a:solidFill>
                  <a:srgbClr val="414141"/>
                </a:solidFill>
                <a:latin typeface="Calibri"/>
                <a:cs typeface="Calibri"/>
                <a:hlinkClick r:id="rId4"/>
              </a:rPr>
              <a:t>m</a:t>
            </a:r>
            <a:r>
              <a:rPr sz="2399" spc="-200" dirty="0">
                <a:solidFill>
                  <a:srgbClr val="414141"/>
                </a:solidFill>
                <a:latin typeface="Calibri"/>
                <a:cs typeface="Calibri"/>
                <a:hlinkClick r:id="rId4"/>
              </a:rPr>
              <a:t>/ </a:t>
            </a:r>
            <a:r>
              <a:rPr sz="2399" spc="-14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399" spc="7" dirty="0">
                <a:solidFill>
                  <a:srgbClr val="414141"/>
                </a:solidFill>
                <a:latin typeface="Calibri"/>
                <a:cs typeface="Calibri"/>
              </a:rPr>
              <a:t>git/merging/</a:t>
            </a:r>
            <a:endParaRPr sz="239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05886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5496821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233" dirty="0"/>
              <a:t>Key </a:t>
            </a:r>
            <a:r>
              <a:rPr sz="4266" spc="160" dirty="0"/>
              <a:t>Concepts:</a:t>
            </a:r>
            <a:r>
              <a:rPr sz="4266" spc="-53" dirty="0"/>
              <a:t> </a:t>
            </a:r>
            <a:r>
              <a:rPr sz="4266" spc="100" dirty="0">
                <a:solidFill>
                  <a:srgbClr val="0000FF"/>
                </a:solidFill>
              </a:rPr>
              <a:t>Merging</a:t>
            </a:r>
            <a:endParaRPr sz="4266"/>
          </a:p>
        </p:txBody>
      </p:sp>
      <p:sp>
        <p:nvSpPr>
          <p:cNvPr id="3" name="object 3"/>
          <p:cNvSpPr txBox="1"/>
          <p:nvPr/>
        </p:nvSpPr>
        <p:spPr>
          <a:xfrm>
            <a:off x="4210222" y="1763194"/>
            <a:ext cx="6943398" cy="1741776"/>
          </a:xfrm>
          <a:prstGeom prst="rect">
            <a:avLst/>
          </a:prstGeom>
        </p:spPr>
        <p:txBody>
          <a:bodyPr vert="horz" wrap="square" lIns="0" tIns="18622" rIns="0" bIns="0" rtlCol="0">
            <a:spAutoFit/>
          </a:bodyPr>
          <a:lstStyle/>
          <a:p>
            <a:pPr marL="694093" marR="6772" indent="-677164">
              <a:lnSpc>
                <a:spcPct val="99700"/>
              </a:lnSpc>
              <a:spcBef>
                <a:spcPts val="147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240" dirty="0">
                <a:solidFill>
                  <a:srgbClr val="414141"/>
                </a:solidFill>
                <a:latin typeface="Calibri"/>
                <a:cs typeface="Calibri"/>
              </a:rPr>
              <a:t>Once </a:t>
            </a:r>
            <a:r>
              <a:rPr sz="3732" spc="53" dirty="0">
                <a:solidFill>
                  <a:srgbClr val="414141"/>
                </a:solidFill>
                <a:latin typeface="Calibri"/>
                <a:cs typeface="Calibri"/>
              </a:rPr>
              <a:t>you’re </a:t>
            </a:r>
            <a:r>
              <a:rPr sz="3732" spc="160" dirty="0">
                <a:solidFill>
                  <a:srgbClr val="414141"/>
                </a:solidFill>
                <a:latin typeface="Calibri"/>
                <a:cs typeface="Calibri"/>
              </a:rPr>
              <a:t>done </a:t>
            </a:r>
            <a:r>
              <a:rPr sz="3732" spc="-53" dirty="0">
                <a:solidFill>
                  <a:srgbClr val="414141"/>
                </a:solidFill>
                <a:latin typeface="Calibri"/>
                <a:cs typeface="Calibri"/>
              </a:rPr>
              <a:t>with </a:t>
            </a:r>
            <a:r>
              <a:rPr sz="3732" spc="47" dirty="0">
                <a:solidFill>
                  <a:srgbClr val="414141"/>
                </a:solidFill>
                <a:latin typeface="Calibri"/>
                <a:cs typeface="Calibri"/>
              </a:rPr>
              <a:t>your  </a:t>
            </a:r>
            <a:r>
              <a:rPr sz="3732" spc="13" dirty="0">
                <a:solidFill>
                  <a:srgbClr val="414141"/>
                </a:solidFill>
                <a:latin typeface="Calibri"/>
                <a:cs typeface="Calibri"/>
              </a:rPr>
              <a:t>feature, </a:t>
            </a:r>
            <a:r>
              <a:rPr sz="3732" spc="107" dirty="0">
                <a:solidFill>
                  <a:srgbClr val="414141"/>
                </a:solidFill>
                <a:latin typeface="Calibri"/>
                <a:cs typeface="Calibri"/>
              </a:rPr>
              <a:t>you </a:t>
            </a:r>
            <a:r>
              <a:rPr sz="3732" spc="147" dirty="0">
                <a:solidFill>
                  <a:srgbClr val="0000FF"/>
                </a:solidFill>
                <a:latin typeface="Calibri"/>
                <a:cs typeface="Calibri"/>
              </a:rPr>
              <a:t>merge </a:t>
            </a:r>
            <a:r>
              <a:rPr sz="3732" spc="-147" dirty="0">
                <a:solidFill>
                  <a:srgbClr val="202020"/>
                </a:solidFill>
                <a:latin typeface="Calibri"/>
                <a:cs typeface="Calibri"/>
              </a:rPr>
              <a:t>it </a:t>
            </a:r>
            <a:r>
              <a:rPr sz="3732" spc="193" dirty="0">
                <a:solidFill>
                  <a:srgbClr val="202020"/>
                </a:solidFill>
                <a:latin typeface="Calibri"/>
                <a:cs typeface="Calibri"/>
              </a:rPr>
              <a:t>back </a:t>
            </a:r>
            <a:r>
              <a:rPr sz="3732" spc="-20" dirty="0">
                <a:solidFill>
                  <a:srgbClr val="202020"/>
                </a:solidFill>
                <a:latin typeface="Calibri"/>
                <a:cs typeface="Calibri"/>
              </a:rPr>
              <a:t>into  </a:t>
            </a:r>
            <a:r>
              <a:rPr sz="3732" spc="47" dirty="0">
                <a:solidFill>
                  <a:srgbClr val="202020"/>
                </a:solidFill>
                <a:latin typeface="Calibri"/>
                <a:cs typeface="Calibri"/>
              </a:rPr>
              <a:t>master</a:t>
            </a:r>
            <a:endParaRPr sz="3732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09067" y="3105908"/>
            <a:ext cx="5420147" cy="28759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5" name="object 5"/>
          <p:cNvSpPr txBox="1"/>
          <p:nvPr/>
        </p:nvSpPr>
        <p:spPr>
          <a:xfrm>
            <a:off x="6272400" y="6283541"/>
            <a:ext cx="2593510" cy="386298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16929">
              <a:spcBef>
                <a:spcPts val="133"/>
              </a:spcBef>
            </a:pPr>
            <a:r>
              <a:rPr sz="2399" spc="67" dirty="0">
                <a:solidFill>
                  <a:srgbClr val="414141"/>
                </a:solidFill>
                <a:latin typeface="Calibri"/>
                <a:cs typeface="Calibri"/>
              </a:rPr>
              <a:t>Time </a:t>
            </a:r>
            <a:r>
              <a:rPr sz="2399" spc="113" dirty="0">
                <a:solidFill>
                  <a:srgbClr val="414141"/>
                </a:solidFill>
                <a:latin typeface="Calibri"/>
                <a:cs typeface="Calibri"/>
              </a:rPr>
              <a:t>going</a:t>
            </a:r>
            <a:r>
              <a:rPr sz="2399" spc="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399" spc="7" dirty="0">
                <a:solidFill>
                  <a:srgbClr val="414141"/>
                </a:solidFill>
                <a:latin typeface="Calibri"/>
                <a:cs typeface="Calibri"/>
              </a:rPr>
              <a:t>forward</a:t>
            </a:r>
            <a:endParaRPr sz="2399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40863" y="6158796"/>
            <a:ext cx="4183983" cy="8464"/>
          </a:xfrm>
          <a:custGeom>
            <a:avLst/>
            <a:gdLst/>
            <a:ahLst/>
            <a:cxnLst/>
            <a:rect l="l" t="t" r="r" b="b"/>
            <a:pathLst>
              <a:path w="3138804" h="6350">
                <a:moveTo>
                  <a:pt x="0" y="0"/>
                </a:moveTo>
                <a:lnTo>
                  <a:pt x="3138386" y="6253"/>
                </a:lnTo>
              </a:path>
            </a:pathLst>
          </a:custGeom>
          <a:ln w="4889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7" name="object 7"/>
          <p:cNvSpPr/>
          <p:nvPr/>
        </p:nvSpPr>
        <p:spPr>
          <a:xfrm>
            <a:off x="9396195" y="6020364"/>
            <a:ext cx="292768" cy="2927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</p:spTree>
    <p:extLst>
      <p:ext uri="{BB962C8B-B14F-4D97-AF65-F5344CB8AC3E}">
        <p14:creationId xmlns:p14="http://schemas.microsoft.com/office/powerpoint/2010/main" val="76189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603038" y="412629"/>
            <a:ext cx="12798266" cy="1094288"/>
          </a:xfrm>
          <a:prstGeom prst="rect">
            <a:avLst/>
          </a:prstGeom>
        </p:spPr>
        <p:txBody>
          <a:bodyPr vert="horz" wrap="square" lIns="0" tIns="108345" rIns="0" bIns="0" rtlCol="0" anchor="b">
            <a:spAutoFit/>
          </a:bodyPr>
          <a:lstStyle/>
          <a:p>
            <a:pPr marL="3199600" marR="6772">
              <a:lnSpc>
                <a:spcPct val="79500"/>
              </a:lnSpc>
              <a:spcBef>
                <a:spcPts val="853"/>
              </a:spcBef>
            </a:pPr>
            <a:r>
              <a:rPr spc="160" dirty="0"/>
              <a:t>Key </a:t>
            </a:r>
            <a:r>
              <a:rPr spc="107" dirty="0"/>
              <a:t>Concepts: </a:t>
            </a:r>
            <a:r>
              <a:rPr spc="120" dirty="0"/>
              <a:t>How </a:t>
            </a:r>
            <a:r>
              <a:rPr spc="127" dirty="0"/>
              <a:t>do </a:t>
            </a:r>
            <a:r>
              <a:rPr spc="80" dirty="0"/>
              <a:t>you </a:t>
            </a:r>
            <a:r>
              <a:rPr spc="107" dirty="0"/>
              <a:t>make </a:t>
            </a:r>
            <a:r>
              <a:rPr spc="120" dirty="0"/>
              <a:t>a</a:t>
            </a:r>
            <a:r>
              <a:rPr spc="-73" dirty="0"/>
              <a:t> </a:t>
            </a:r>
            <a:r>
              <a:rPr spc="7" dirty="0"/>
              <a:t>commit  </a:t>
            </a:r>
            <a:r>
              <a:rPr spc="67" dirty="0"/>
              <a:t>anyway?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62204" y="1872182"/>
            <a:ext cx="7251504" cy="4122124"/>
          </a:xfrm>
          <a:prstGeom prst="rect">
            <a:avLst/>
          </a:prstGeom>
        </p:spPr>
        <p:txBody>
          <a:bodyPr vert="horz" wrap="square" lIns="0" tIns="114270" rIns="0" bIns="0" rtlCol="0">
            <a:spAutoFit/>
          </a:bodyPr>
          <a:lstStyle/>
          <a:p>
            <a:pPr marL="694093" marR="6772" indent="-677164">
              <a:lnSpc>
                <a:spcPct val="79900"/>
              </a:lnSpc>
              <a:spcBef>
                <a:spcPts val="900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199" spc="127" dirty="0">
                <a:solidFill>
                  <a:srgbClr val="202020"/>
                </a:solidFill>
                <a:latin typeface="Calibri"/>
                <a:cs typeface="Calibri"/>
              </a:rPr>
              <a:t>There </a:t>
            </a:r>
            <a:r>
              <a:rPr sz="3199" spc="80" dirty="0">
                <a:solidFill>
                  <a:srgbClr val="202020"/>
                </a:solidFill>
                <a:latin typeface="Calibri"/>
                <a:cs typeface="Calibri"/>
              </a:rPr>
              <a:t>are </a:t>
            </a:r>
            <a:r>
              <a:rPr sz="3199" spc="133" dirty="0">
                <a:solidFill>
                  <a:srgbClr val="202020"/>
                </a:solidFill>
                <a:latin typeface="Calibri"/>
                <a:cs typeface="Calibri"/>
              </a:rPr>
              <a:t>a </a:t>
            </a:r>
            <a:r>
              <a:rPr sz="3199" spc="-40" dirty="0">
                <a:solidFill>
                  <a:srgbClr val="202020"/>
                </a:solidFill>
                <a:latin typeface="Calibri"/>
                <a:cs typeface="Calibri"/>
              </a:rPr>
              <a:t>lot </a:t>
            </a:r>
            <a:r>
              <a:rPr sz="3199" dirty="0">
                <a:solidFill>
                  <a:srgbClr val="202020"/>
                </a:solidFill>
                <a:latin typeface="Calibri"/>
                <a:cs typeface="Calibri"/>
              </a:rPr>
              <a:t>of </a:t>
            </a:r>
            <a:r>
              <a:rPr sz="3199" spc="20" dirty="0">
                <a:solidFill>
                  <a:srgbClr val="202020"/>
                </a:solidFill>
                <a:latin typeface="Calibri"/>
                <a:cs typeface="Calibri"/>
              </a:rPr>
              <a:t>‘states’ </a:t>
            </a:r>
            <a:r>
              <a:rPr sz="3199" spc="107" dirty="0">
                <a:solidFill>
                  <a:srgbClr val="202020"/>
                </a:solidFill>
                <a:latin typeface="Calibri"/>
                <a:cs typeface="Calibri"/>
              </a:rPr>
              <a:t>and </a:t>
            </a:r>
            <a:r>
              <a:rPr sz="3199" spc="80" dirty="0">
                <a:solidFill>
                  <a:srgbClr val="202020"/>
                </a:solidFill>
                <a:latin typeface="Calibri"/>
                <a:cs typeface="Calibri"/>
              </a:rPr>
              <a:t>‘places’  </a:t>
            </a:r>
            <a:r>
              <a:rPr sz="3199" spc="133" dirty="0">
                <a:solidFill>
                  <a:srgbClr val="202020"/>
                </a:solidFill>
                <a:latin typeface="Calibri"/>
                <a:cs typeface="Calibri"/>
              </a:rPr>
              <a:t>a </a:t>
            </a:r>
            <a:r>
              <a:rPr sz="3199" spc="-7" dirty="0">
                <a:solidFill>
                  <a:srgbClr val="202020"/>
                </a:solidFill>
                <a:latin typeface="Calibri"/>
                <a:cs typeface="Calibri"/>
              </a:rPr>
              <a:t>file </a:t>
            </a:r>
            <a:r>
              <a:rPr sz="3199" spc="133" dirty="0">
                <a:solidFill>
                  <a:srgbClr val="202020"/>
                </a:solidFill>
                <a:latin typeface="Calibri"/>
                <a:cs typeface="Calibri"/>
              </a:rPr>
              <a:t>can</a:t>
            </a:r>
            <a:r>
              <a:rPr sz="3199" spc="167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3199" spc="180" dirty="0">
                <a:solidFill>
                  <a:srgbClr val="202020"/>
                </a:solidFill>
                <a:latin typeface="Calibri"/>
                <a:cs typeface="Calibri"/>
              </a:rPr>
              <a:t>be</a:t>
            </a:r>
            <a:endParaRPr sz="3199">
              <a:latin typeface="Calibri"/>
              <a:cs typeface="Calibri"/>
            </a:endParaRPr>
          </a:p>
          <a:p>
            <a:pPr marL="694093" marR="39783" indent="-677164">
              <a:lnSpc>
                <a:spcPct val="77200"/>
              </a:lnSpc>
              <a:spcBef>
                <a:spcPts val="873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199" spc="140" dirty="0">
                <a:solidFill>
                  <a:srgbClr val="202020"/>
                </a:solidFill>
                <a:latin typeface="Calibri"/>
                <a:cs typeface="Calibri"/>
              </a:rPr>
              <a:t>Local </a:t>
            </a:r>
            <a:r>
              <a:rPr sz="3199" spc="87" dirty="0">
                <a:solidFill>
                  <a:srgbClr val="202020"/>
                </a:solidFill>
                <a:latin typeface="Calibri"/>
                <a:cs typeface="Calibri"/>
              </a:rPr>
              <a:t>on </a:t>
            </a:r>
            <a:r>
              <a:rPr sz="3199" spc="40" dirty="0">
                <a:solidFill>
                  <a:srgbClr val="202020"/>
                </a:solidFill>
                <a:latin typeface="Calibri"/>
                <a:cs typeface="Calibri"/>
              </a:rPr>
              <a:t>your </a:t>
            </a:r>
            <a:r>
              <a:rPr sz="3199" spc="27" dirty="0">
                <a:solidFill>
                  <a:srgbClr val="202020"/>
                </a:solidFill>
                <a:latin typeface="Calibri"/>
                <a:cs typeface="Calibri"/>
              </a:rPr>
              <a:t>computer: </a:t>
            </a:r>
            <a:r>
              <a:rPr sz="3199" spc="20" dirty="0">
                <a:solidFill>
                  <a:srgbClr val="202020"/>
                </a:solidFill>
                <a:latin typeface="Calibri"/>
                <a:cs typeface="Calibri"/>
              </a:rPr>
              <a:t>the </a:t>
            </a:r>
            <a:r>
              <a:rPr sz="3199" spc="47" dirty="0">
                <a:solidFill>
                  <a:srgbClr val="202020"/>
                </a:solidFill>
                <a:latin typeface="Calibri"/>
                <a:cs typeface="Calibri"/>
              </a:rPr>
              <a:t>‘</a:t>
            </a:r>
            <a:r>
              <a:rPr sz="3199" spc="47" dirty="0">
                <a:solidFill>
                  <a:srgbClr val="0000FF"/>
                </a:solidFill>
                <a:latin typeface="Calibri"/>
                <a:cs typeface="Calibri"/>
              </a:rPr>
              <a:t>working  </a:t>
            </a:r>
            <a:r>
              <a:rPr sz="3199" spc="27" dirty="0">
                <a:solidFill>
                  <a:srgbClr val="0000FF"/>
                </a:solidFill>
                <a:latin typeface="Calibri"/>
                <a:cs typeface="Calibri"/>
              </a:rPr>
              <a:t>directory</a:t>
            </a:r>
            <a:r>
              <a:rPr sz="3199" spc="27" dirty="0">
                <a:solidFill>
                  <a:srgbClr val="202020"/>
                </a:solidFill>
                <a:latin typeface="Calibri"/>
                <a:cs typeface="Calibri"/>
              </a:rPr>
              <a:t>’</a:t>
            </a:r>
            <a:endParaRPr sz="3199">
              <a:latin typeface="Calibri"/>
              <a:cs typeface="Calibri"/>
            </a:endParaRPr>
          </a:p>
          <a:p>
            <a:pPr marL="694093" marR="157441" indent="-677164">
              <a:lnSpc>
                <a:spcPct val="80300"/>
              </a:lnSpc>
              <a:spcBef>
                <a:spcPts val="753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199" spc="60" dirty="0">
                <a:solidFill>
                  <a:srgbClr val="202020"/>
                </a:solidFill>
                <a:latin typeface="Calibri"/>
                <a:cs typeface="Calibri"/>
              </a:rPr>
              <a:t>When </a:t>
            </a:r>
            <a:r>
              <a:rPr sz="3199" spc="133" dirty="0">
                <a:solidFill>
                  <a:srgbClr val="202020"/>
                </a:solidFill>
                <a:latin typeface="Calibri"/>
                <a:cs typeface="Calibri"/>
              </a:rPr>
              <a:t>a </a:t>
            </a:r>
            <a:r>
              <a:rPr sz="3199" spc="-7" dirty="0">
                <a:solidFill>
                  <a:srgbClr val="202020"/>
                </a:solidFill>
                <a:latin typeface="Calibri"/>
                <a:cs typeface="Calibri"/>
              </a:rPr>
              <a:t>file </a:t>
            </a:r>
            <a:r>
              <a:rPr sz="3199" spc="80" dirty="0">
                <a:solidFill>
                  <a:srgbClr val="202020"/>
                </a:solidFill>
                <a:latin typeface="Calibri"/>
                <a:cs typeface="Calibri"/>
              </a:rPr>
              <a:t>is </a:t>
            </a:r>
            <a:r>
              <a:rPr sz="3199" spc="93" dirty="0">
                <a:solidFill>
                  <a:srgbClr val="202020"/>
                </a:solidFill>
                <a:latin typeface="Calibri"/>
                <a:cs typeface="Calibri"/>
              </a:rPr>
              <a:t>ready </a:t>
            </a:r>
            <a:r>
              <a:rPr sz="3199" spc="-27" dirty="0">
                <a:solidFill>
                  <a:srgbClr val="202020"/>
                </a:solidFill>
                <a:latin typeface="Calibri"/>
                <a:cs typeface="Calibri"/>
              </a:rPr>
              <a:t>to </a:t>
            </a:r>
            <a:r>
              <a:rPr sz="3199" spc="180" dirty="0">
                <a:solidFill>
                  <a:srgbClr val="202020"/>
                </a:solidFill>
                <a:latin typeface="Calibri"/>
                <a:cs typeface="Calibri"/>
              </a:rPr>
              <a:t>be </a:t>
            </a:r>
            <a:r>
              <a:rPr sz="3199" spc="-7" dirty="0">
                <a:solidFill>
                  <a:srgbClr val="202020"/>
                </a:solidFill>
                <a:latin typeface="Calibri"/>
                <a:cs typeface="Calibri"/>
              </a:rPr>
              <a:t>put in </a:t>
            </a:r>
            <a:r>
              <a:rPr sz="3199" spc="133" dirty="0">
                <a:solidFill>
                  <a:srgbClr val="202020"/>
                </a:solidFill>
                <a:latin typeface="Calibri"/>
                <a:cs typeface="Calibri"/>
              </a:rPr>
              <a:t>a  </a:t>
            </a:r>
            <a:r>
              <a:rPr sz="3199" spc="7" dirty="0">
                <a:solidFill>
                  <a:srgbClr val="202020"/>
                </a:solidFill>
                <a:latin typeface="Calibri"/>
                <a:cs typeface="Calibri"/>
              </a:rPr>
              <a:t>commit </a:t>
            </a:r>
            <a:r>
              <a:rPr sz="3199" spc="87" dirty="0">
                <a:solidFill>
                  <a:srgbClr val="202020"/>
                </a:solidFill>
                <a:latin typeface="Calibri"/>
                <a:cs typeface="Calibri"/>
              </a:rPr>
              <a:t>you </a:t>
            </a:r>
            <a:r>
              <a:rPr sz="3199" spc="140" dirty="0">
                <a:solidFill>
                  <a:srgbClr val="202020"/>
                </a:solidFill>
                <a:latin typeface="Calibri"/>
                <a:cs typeface="Calibri"/>
              </a:rPr>
              <a:t>add </a:t>
            </a:r>
            <a:r>
              <a:rPr sz="3199" spc="-127" dirty="0">
                <a:solidFill>
                  <a:srgbClr val="202020"/>
                </a:solidFill>
                <a:latin typeface="Calibri"/>
                <a:cs typeface="Calibri"/>
              </a:rPr>
              <a:t>it </a:t>
            </a:r>
            <a:r>
              <a:rPr sz="3199" spc="33" dirty="0">
                <a:solidFill>
                  <a:srgbClr val="202020"/>
                </a:solidFill>
                <a:latin typeface="Calibri"/>
                <a:cs typeface="Calibri"/>
              </a:rPr>
              <a:t>onto </a:t>
            </a:r>
            <a:r>
              <a:rPr sz="3199" spc="20" dirty="0">
                <a:solidFill>
                  <a:srgbClr val="202020"/>
                </a:solidFill>
                <a:latin typeface="Calibri"/>
                <a:cs typeface="Calibri"/>
              </a:rPr>
              <a:t>the </a:t>
            </a:r>
            <a:r>
              <a:rPr sz="3199" spc="40" dirty="0">
                <a:solidFill>
                  <a:srgbClr val="202020"/>
                </a:solidFill>
                <a:latin typeface="Calibri"/>
                <a:cs typeface="Calibri"/>
              </a:rPr>
              <a:t>‘</a:t>
            </a:r>
            <a:r>
              <a:rPr sz="3199" spc="40" dirty="0">
                <a:solidFill>
                  <a:srgbClr val="0000FF"/>
                </a:solidFill>
                <a:latin typeface="Calibri"/>
                <a:cs typeface="Calibri"/>
              </a:rPr>
              <a:t>index</a:t>
            </a:r>
            <a:r>
              <a:rPr sz="3199" spc="40" dirty="0">
                <a:solidFill>
                  <a:srgbClr val="414141"/>
                </a:solidFill>
                <a:latin typeface="Calibri"/>
                <a:cs typeface="Calibri"/>
              </a:rPr>
              <a:t>’ </a:t>
            </a:r>
            <a:r>
              <a:rPr sz="3199" spc="13" dirty="0">
                <a:solidFill>
                  <a:srgbClr val="414141"/>
                </a:solidFill>
                <a:latin typeface="Calibri"/>
                <a:cs typeface="Calibri"/>
              </a:rPr>
              <a:t>or  </a:t>
            </a:r>
            <a:r>
              <a:rPr sz="3199" spc="60" dirty="0">
                <a:solidFill>
                  <a:srgbClr val="414141"/>
                </a:solidFill>
                <a:latin typeface="Calibri"/>
                <a:cs typeface="Calibri"/>
              </a:rPr>
              <a:t>‘</a:t>
            </a:r>
            <a:r>
              <a:rPr sz="3199" spc="60" dirty="0">
                <a:solidFill>
                  <a:srgbClr val="0000FF"/>
                </a:solidFill>
                <a:latin typeface="Calibri"/>
                <a:cs typeface="Calibri"/>
              </a:rPr>
              <a:t>staging</a:t>
            </a:r>
            <a:r>
              <a:rPr sz="3199" spc="60" dirty="0">
                <a:solidFill>
                  <a:srgbClr val="202020"/>
                </a:solidFill>
                <a:latin typeface="Calibri"/>
                <a:cs typeface="Calibri"/>
              </a:rPr>
              <a:t>’</a:t>
            </a:r>
            <a:endParaRPr sz="3199">
              <a:latin typeface="Calibri"/>
              <a:cs typeface="Calibri"/>
            </a:endParaRPr>
          </a:p>
          <a:p>
            <a:pPr marL="998817" marR="495176" lvl="1" indent="-372440">
              <a:lnSpc>
                <a:spcPct val="79600"/>
              </a:lnSpc>
              <a:spcBef>
                <a:spcPts val="627"/>
              </a:spcBef>
              <a:buClr>
                <a:srgbClr val="E5425D"/>
              </a:buClr>
              <a:buFont typeface="Arial"/>
              <a:buChar char="•"/>
              <a:tabLst>
                <a:tab pos="1006435" algn="l"/>
                <a:tab pos="1007281" algn="l"/>
              </a:tabLst>
            </a:pPr>
            <a:r>
              <a:rPr sz="2666" spc="113" dirty="0">
                <a:solidFill>
                  <a:srgbClr val="202020"/>
                </a:solidFill>
                <a:latin typeface="Calibri"/>
                <a:cs typeface="Calibri"/>
              </a:rPr>
              <a:t>Staging </a:t>
            </a:r>
            <a:r>
              <a:rPr sz="2666" spc="67" dirty="0">
                <a:solidFill>
                  <a:srgbClr val="202020"/>
                </a:solidFill>
                <a:latin typeface="Calibri"/>
                <a:cs typeface="Calibri"/>
              </a:rPr>
              <a:t>is </a:t>
            </a:r>
            <a:r>
              <a:rPr sz="2666" spc="20" dirty="0">
                <a:solidFill>
                  <a:srgbClr val="202020"/>
                </a:solidFill>
                <a:latin typeface="Calibri"/>
                <a:cs typeface="Calibri"/>
              </a:rPr>
              <a:t>the </a:t>
            </a:r>
            <a:r>
              <a:rPr sz="2666" spc="73" dirty="0">
                <a:solidFill>
                  <a:srgbClr val="202020"/>
                </a:solidFill>
                <a:latin typeface="Calibri"/>
                <a:cs typeface="Calibri"/>
              </a:rPr>
              <a:t>new </a:t>
            </a:r>
            <a:r>
              <a:rPr sz="2666" spc="47" dirty="0">
                <a:solidFill>
                  <a:srgbClr val="202020"/>
                </a:solidFill>
                <a:latin typeface="Calibri"/>
                <a:cs typeface="Calibri"/>
              </a:rPr>
              <a:t>preferred </a:t>
            </a:r>
            <a:r>
              <a:rPr sz="2666" spc="-27" dirty="0">
                <a:solidFill>
                  <a:srgbClr val="202020"/>
                </a:solidFill>
                <a:latin typeface="Calibri"/>
                <a:cs typeface="Calibri"/>
              </a:rPr>
              <a:t>term </a:t>
            </a:r>
            <a:r>
              <a:rPr sz="2666" spc="247" dirty="0">
                <a:solidFill>
                  <a:srgbClr val="202020"/>
                </a:solidFill>
                <a:latin typeface="Calibri"/>
                <a:cs typeface="Calibri"/>
              </a:rPr>
              <a:t>– </a:t>
            </a:r>
            <a:r>
              <a:rPr sz="2666" dirty="0">
                <a:solidFill>
                  <a:srgbClr val="202020"/>
                </a:solidFill>
                <a:latin typeface="Calibri"/>
                <a:cs typeface="Calibri"/>
              </a:rPr>
              <a:t>but  </a:t>
            </a:r>
            <a:r>
              <a:rPr sz="2666" spc="73" dirty="0">
                <a:solidFill>
                  <a:srgbClr val="202020"/>
                </a:solidFill>
                <a:latin typeface="Calibri"/>
                <a:cs typeface="Calibri"/>
              </a:rPr>
              <a:t>you </a:t>
            </a:r>
            <a:r>
              <a:rPr sz="2666" spc="113" dirty="0">
                <a:solidFill>
                  <a:srgbClr val="202020"/>
                </a:solidFill>
                <a:latin typeface="Calibri"/>
                <a:cs typeface="Calibri"/>
              </a:rPr>
              <a:t>can </a:t>
            </a:r>
            <a:r>
              <a:rPr sz="2666" spc="180" dirty="0">
                <a:solidFill>
                  <a:srgbClr val="202020"/>
                </a:solidFill>
                <a:latin typeface="Calibri"/>
                <a:cs typeface="Calibri"/>
              </a:rPr>
              <a:t>see </a:t>
            </a:r>
            <a:r>
              <a:rPr sz="2666" spc="27" dirty="0">
                <a:solidFill>
                  <a:srgbClr val="202020"/>
                </a:solidFill>
                <a:latin typeface="Calibri"/>
                <a:cs typeface="Calibri"/>
              </a:rPr>
              <a:t>both </a:t>
            </a:r>
            <a:r>
              <a:rPr sz="2666" spc="33" dirty="0">
                <a:solidFill>
                  <a:srgbClr val="202020"/>
                </a:solidFill>
                <a:latin typeface="Calibri"/>
                <a:cs typeface="Calibri"/>
              </a:rPr>
              <a:t>‘index’ </a:t>
            </a:r>
            <a:r>
              <a:rPr sz="2666" spc="87" dirty="0">
                <a:solidFill>
                  <a:srgbClr val="202020"/>
                </a:solidFill>
                <a:latin typeface="Calibri"/>
                <a:cs typeface="Calibri"/>
              </a:rPr>
              <a:t>and </a:t>
            </a:r>
            <a:r>
              <a:rPr sz="2666" spc="53" dirty="0">
                <a:solidFill>
                  <a:srgbClr val="202020"/>
                </a:solidFill>
                <a:latin typeface="Calibri"/>
                <a:cs typeface="Calibri"/>
              </a:rPr>
              <a:t>‘staging’  </a:t>
            </a:r>
            <a:r>
              <a:rPr sz="2666" spc="113" dirty="0">
                <a:solidFill>
                  <a:srgbClr val="202020"/>
                </a:solidFill>
                <a:latin typeface="Calibri"/>
                <a:cs typeface="Calibri"/>
              </a:rPr>
              <a:t>being</a:t>
            </a:r>
            <a:r>
              <a:rPr sz="2666" spc="80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2666" spc="127" dirty="0">
                <a:solidFill>
                  <a:srgbClr val="202020"/>
                </a:solidFill>
                <a:latin typeface="Calibri"/>
                <a:cs typeface="Calibri"/>
              </a:rPr>
              <a:t>used</a:t>
            </a:r>
            <a:endParaRPr sz="2666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681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10222" y="524070"/>
            <a:ext cx="6951862" cy="5132509"/>
          </a:xfrm>
          <a:prstGeom prst="rect">
            <a:avLst/>
          </a:prstGeom>
        </p:spPr>
        <p:txBody>
          <a:bodyPr vert="horz" wrap="square" lIns="0" tIns="108345" rIns="0" bIns="0" rtlCol="0">
            <a:spAutoFit/>
          </a:bodyPr>
          <a:lstStyle/>
          <a:p>
            <a:pPr marL="16929" marR="6772">
              <a:lnSpc>
                <a:spcPct val="79500"/>
              </a:lnSpc>
              <a:spcBef>
                <a:spcPts val="853"/>
              </a:spcBef>
            </a:pPr>
            <a:r>
              <a:rPr sz="2933" spc="160" dirty="0">
                <a:solidFill>
                  <a:srgbClr val="414141"/>
                </a:solidFill>
                <a:latin typeface="Calibri"/>
                <a:cs typeface="Calibri"/>
              </a:rPr>
              <a:t>Key </a:t>
            </a:r>
            <a:r>
              <a:rPr sz="2933" spc="107" dirty="0">
                <a:solidFill>
                  <a:srgbClr val="414141"/>
                </a:solidFill>
                <a:latin typeface="Calibri"/>
                <a:cs typeface="Calibri"/>
              </a:rPr>
              <a:t>Concepts: </a:t>
            </a:r>
            <a:r>
              <a:rPr sz="2933" spc="120" dirty="0">
                <a:solidFill>
                  <a:srgbClr val="414141"/>
                </a:solidFill>
                <a:latin typeface="Calibri"/>
                <a:cs typeface="Calibri"/>
              </a:rPr>
              <a:t>How </a:t>
            </a:r>
            <a:r>
              <a:rPr sz="2933" spc="127" dirty="0">
                <a:solidFill>
                  <a:srgbClr val="414141"/>
                </a:solidFill>
                <a:latin typeface="Calibri"/>
                <a:cs typeface="Calibri"/>
              </a:rPr>
              <a:t>do </a:t>
            </a:r>
            <a:r>
              <a:rPr sz="2933" spc="80" dirty="0">
                <a:solidFill>
                  <a:srgbClr val="414141"/>
                </a:solidFill>
                <a:latin typeface="Calibri"/>
                <a:cs typeface="Calibri"/>
              </a:rPr>
              <a:t>you </a:t>
            </a:r>
            <a:r>
              <a:rPr sz="2933" spc="107" dirty="0">
                <a:solidFill>
                  <a:srgbClr val="414141"/>
                </a:solidFill>
                <a:latin typeface="Calibri"/>
                <a:cs typeface="Calibri"/>
              </a:rPr>
              <a:t>make </a:t>
            </a:r>
            <a:r>
              <a:rPr sz="2933" spc="120" dirty="0">
                <a:solidFill>
                  <a:srgbClr val="414141"/>
                </a:solidFill>
                <a:latin typeface="Calibri"/>
                <a:cs typeface="Calibri"/>
              </a:rPr>
              <a:t>a</a:t>
            </a:r>
            <a:r>
              <a:rPr sz="2933" spc="-73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933" spc="7" dirty="0">
                <a:solidFill>
                  <a:srgbClr val="414141"/>
                </a:solidFill>
                <a:latin typeface="Calibri"/>
                <a:cs typeface="Calibri"/>
              </a:rPr>
              <a:t>commit  </a:t>
            </a:r>
            <a:r>
              <a:rPr sz="2933" spc="67" dirty="0">
                <a:solidFill>
                  <a:srgbClr val="414141"/>
                </a:solidFill>
                <a:latin typeface="Calibri"/>
                <a:cs typeface="Calibri"/>
              </a:rPr>
              <a:t>anyway?</a:t>
            </a:r>
            <a:endParaRPr sz="2933">
              <a:latin typeface="Calibri"/>
              <a:cs typeface="Calibri"/>
            </a:endParaRPr>
          </a:p>
          <a:p>
            <a:pPr>
              <a:spcBef>
                <a:spcPts val="67"/>
              </a:spcBef>
            </a:pPr>
            <a:endParaRPr sz="2933">
              <a:latin typeface="Times New Roman"/>
              <a:cs typeface="Times New Roman"/>
            </a:endParaRPr>
          </a:p>
          <a:p>
            <a:pPr marL="702558" indent="-685629"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200" dirty="0">
                <a:solidFill>
                  <a:srgbClr val="202020"/>
                </a:solidFill>
                <a:latin typeface="Calibri"/>
                <a:cs typeface="Calibri"/>
              </a:rPr>
              <a:t>The</a:t>
            </a:r>
            <a:r>
              <a:rPr sz="3732" spc="113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3732" spc="127" dirty="0">
                <a:solidFill>
                  <a:srgbClr val="202020"/>
                </a:solidFill>
                <a:latin typeface="Calibri"/>
                <a:cs typeface="Calibri"/>
              </a:rPr>
              <a:t>process:</a:t>
            </a:r>
            <a:endParaRPr sz="3732">
              <a:latin typeface="Calibri"/>
              <a:cs typeface="Calibri"/>
            </a:endParaRPr>
          </a:p>
          <a:p>
            <a:pPr marL="998817" lvl="1" indent="-372440">
              <a:spcBef>
                <a:spcPts val="686"/>
              </a:spcBef>
              <a:buClr>
                <a:srgbClr val="E5425D"/>
              </a:buClr>
              <a:buFont typeface="Arial"/>
              <a:buChar char="•"/>
              <a:tabLst>
                <a:tab pos="1006435" algn="l"/>
                <a:tab pos="1007281" algn="l"/>
              </a:tabLst>
            </a:pPr>
            <a:r>
              <a:rPr sz="3199" spc="73" dirty="0">
                <a:solidFill>
                  <a:srgbClr val="202020"/>
                </a:solidFill>
                <a:latin typeface="Calibri"/>
                <a:cs typeface="Calibri"/>
              </a:rPr>
              <a:t>Make </a:t>
            </a:r>
            <a:r>
              <a:rPr sz="3199" spc="133" dirty="0">
                <a:solidFill>
                  <a:srgbClr val="202020"/>
                </a:solidFill>
                <a:latin typeface="Calibri"/>
                <a:cs typeface="Calibri"/>
              </a:rPr>
              <a:t>some </a:t>
            </a:r>
            <a:r>
              <a:rPr sz="3199" spc="167" dirty="0">
                <a:solidFill>
                  <a:srgbClr val="202020"/>
                </a:solidFill>
                <a:latin typeface="Calibri"/>
                <a:cs typeface="Calibri"/>
              </a:rPr>
              <a:t>changes </a:t>
            </a:r>
            <a:r>
              <a:rPr sz="3199" spc="-27" dirty="0">
                <a:solidFill>
                  <a:srgbClr val="202020"/>
                </a:solidFill>
                <a:latin typeface="Calibri"/>
                <a:cs typeface="Calibri"/>
              </a:rPr>
              <a:t>to </a:t>
            </a:r>
            <a:r>
              <a:rPr sz="3199" spc="133" dirty="0">
                <a:solidFill>
                  <a:srgbClr val="202020"/>
                </a:solidFill>
                <a:latin typeface="Calibri"/>
                <a:cs typeface="Calibri"/>
              </a:rPr>
              <a:t>a</a:t>
            </a:r>
            <a:r>
              <a:rPr sz="3199" spc="140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3199" spc="-7" dirty="0">
                <a:solidFill>
                  <a:srgbClr val="202020"/>
                </a:solidFill>
                <a:latin typeface="Calibri"/>
                <a:cs typeface="Calibri"/>
              </a:rPr>
              <a:t>file</a:t>
            </a:r>
            <a:endParaRPr sz="3199">
              <a:latin typeface="Calibri"/>
              <a:cs typeface="Calibri"/>
            </a:endParaRPr>
          </a:p>
          <a:p>
            <a:pPr marL="998817" marR="118504" lvl="1" indent="-372440">
              <a:lnSpc>
                <a:spcPct val="99400"/>
              </a:lnSpc>
              <a:spcBef>
                <a:spcPts val="853"/>
              </a:spcBef>
              <a:buClr>
                <a:srgbClr val="E5425D"/>
              </a:buClr>
              <a:buFont typeface="Arial"/>
              <a:buChar char="•"/>
              <a:tabLst>
                <a:tab pos="1006435" algn="l"/>
                <a:tab pos="1007281" algn="l"/>
              </a:tabLst>
            </a:pPr>
            <a:r>
              <a:rPr sz="3199" spc="193" dirty="0">
                <a:solidFill>
                  <a:srgbClr val="202020"/>
                </a:solidFill>
                <a:latin typeface="Calibri"/>
                <a:cs typeface="Calibri"/>
              </a:rPr>
              <a:t>Use </a:t>
            </a:r>
            <a:r>
              <a:rPr sz="3199" spc="20" dirty="0">
                <a:solidFill>
                  <a:srgbClr val="202020"/>
                </a:solidFill>
                <a:latin typeface="Calibri"/>
                <a:cs typeface="Calibri"/>
              </a:rPr>
              <a:t>the </a:t>
            </a:r>
            <a:r>
              <a:rPr sz="3199" spc="-13" dirty="0">
                <a:solidFill>
                  <a:srgbClr val="202020"/>
                </a:solidFill>
                <a:latin typeface="Calibri"/>
                <a:cs typeface="Calibri"/>
              </a:rPr>
              <a:t>‘</a:t>
            </a:r>
            <a:r>
              <a:rPr sz="3199" spc="-13" dirty="0">
                <a:solidFill>
                  <a:srgbClr val="0000FF"/>
                </a:solidFill>
                <a:latin typeface="Calibri"/>
                <a:cs typeface="Calibri"/>
              </a:rPr>
              <a:t>git </a:t>
            </a:r>
            <a:r>
              <a:rPr sz="3199" spc="80" dirty="0">
                <a:solidFill>
                  <a:srgbClr val="0000FF"/>
                </a:solidFill>
                <a:latin typeface="Calibri"/>
                <a:cs typeface="Calibri"/>
              </a:rPr>
              <a:t>add</a:t>
            </a:r>
            <a:r>
              <a:rPr sz="3199" spc="80" dirty="0">
                <a:solidFill>
                  <a:srgbClr val="202020"/>
                </a:solidFill>
                <a:latin typeface="Calibri"/>
                <a:cs typeface="Calibri"/>
              </a:rPr>
              <a:t>’ </a:t>
            </a:r>
            <a:r>
              <a:rPr sz="3199" spc="87" dirty="0">
                <a:solidFill>
                  <a:srgbClr val="202020"/>
                </a:solidFill>
                <a:latin typeface="Calibri"/>
                <a:cs typeface="Calibri"/>
              </a:rPr>
              <a:t>command </a:t>
            </a:r>
            <a:r>
              <a:rPr sz="3199" spc="-27" dirty="0">
                <a:solidFill>
                  <a:srgbClr val="202020"/>
                </a:solidFill>
                <a:latin typeface="Calibri"/>
                <a:cs typeface="Calibri"/>
              </a:rPr>
              <a:t>to </a:t>
            </a:r>
            <a:r>
              <a:rPr sz="3199" spc="-7" dirty="0">
                <a:solidFill>
                  <a:srgbClr val="202020"/>
                </a:solidFill>
                <a:latin typeface="Calibri"/>
                <a:cs typeface="Calibri"/>
              </a:rPr>
              <a:t>put  </a:t>
            </a:r>
            <a:r>
              <a:rPr sz="3199" spc="20" dirty="0">
                <a:solidFill>
                  <a:srgbClr val="202020"/>
                </a:solidFill>
                <a:latin typeface="Calibri"/>
                <a:cs typeface="Calibri"/>
              </a:rPr>
              <a:t>the </a:t>
            </a:r>
            <a:r>
              <a:rPr sz="3199" spc="-7" dirty="0">
                <a:solidFill>
                  <a:srgbClr val="202020"/>
                </a:solidFill>
                <a:latin typeface="Calibri"/>
                <a:cs typeface="Calibri"/>
              </a:rPr>
              <a:t>file </a:t>
            </a:r>
            <a:r>
              <a:rPr sz="3199" spc="33" dirty="0">
                <a:solidFill>
                  <a:srgbClr val="202020"/>
                </a:solidFill>
                <a:latin typeface="Calibri"/>
                <a:cs typeface="Calibri"/>
              </a:rPr>
              <a:t>onto </a:t>
            </a:r>
            <a:r>
              <a:rPr sz="3199" spc="20" dirty="0">
                <a:solidFill>
                  <a:srgbClr val="202020"/>
                </a:solidFill>
                <a:latin typeface="Calibri"/>
                <a:cs typeface="Calibri"/>
              </a:rPr>
              <a:t>the </a:t>
            </a:r>
            <a:r>
              <a:rPr sz="3199" spc="107" dirty="0">
                <a:solidFill>
                  <a:srgbClr val="0000FF"/>
                </a:solidFill>
                <a:latin typeface="Calibri"/>
                <a:cs typeface="Calibri"/>
              </a:rPr>
              <a:t>staging  </a:t>
            </a:r>
            <a:r>
              <a:rPr sz="3199" spc="40" dirty="0">
                <a:solidFill>
                  <a:srgbClr val="0000FF"/>
                </a:solidFill>
                <a:latin typeface="Calibri"/>
                <a:cs typeface="Calibri"/>
              </a:rPr>
              <a:t>environment</a:t>
            </a:r>
            <a:endParaRPr sz="3199">
              <a:latin typeface="Calibri"/>
              <a:cs typeface="Calibri"/>
            </a:endParaRPr>
          </a:p>
          <a:p>
            <a:pPr marL="998817" marR="188759" lvl="1" indent="-372440">
              <a:lnSpc>
                <a:spcPts val="3759"/>
              </a:lnSpc>
              <a:spcBef>
                <a:spcPts val="986"/>
              </a:spcBef>
              <a:buClr>
                <a:srgbClr val="E5425D"/>
              </a:buClr>
              <a:buFont typeface="Arial"/>
              <a:buChar char="•"/>
              <a:tabLst>
                <a:tab pos="1006435" algn="l"/>
                <a:tab pos="1007281" algn="l"/>
              </a:tabLst>
            </a:pPr>
            <a:r>
              <a:rPr sz="3199" spc="193" dirty="0">
                <a:solidFill>
                  <a:srgbClr val="202020"/>
                </a:solidFill>
                <a:latin typeface="Calibri"/>
                <a:cs typeface="Calibri"/>
              </a:rPr>
              <a:t>Use </a:t>
            </a:r>
            <a:r>
              <a:rPr sz="3199" spc="20" dirty="0">
                <a:solidFill>
                  <a:srgbClr val="202020"/>
                </a:solidFill>
                <a:latin typeface="Calibri"/>
                <a:cs typeface="Calibri"/>
              </a:rPr>
              <a:t>the </a:t>
            </a:r>
            <a:r>
              <a:rPr sz="3199" spc="-13" dirty="0">
                <a:solidFill>
                  <a:srgbClr val="202020"/>
                </a:solidFill>
                <a:latin typeface="Calibri"/>
                <a:cs typeface="Calibri"/>
              </a:rPr>
              <a:t>‘</a:t>
            </a:r>
            <a:r>
              <a:rPr sz="3199" spc="-13" dirty="0">
                <a:solidFill>
                  <a:srgbClr val="0000FF"/>
                </a:solidFill>
                <a:latin typeface="Calibri"/>
                <a:cs typeface="Calibri"/>
              </a:rPr>
              <a:t>git </a:t>
            </a:r>
            <a:r>
              <a:rPr sz="3199" spc="-7" dirty="0">
                <a:solidFill>
                  <a:srgbClr val="0000FF"/>
                </a:solidFill>
                <a:latin typeface="Calibri"/>
                <a:cs typeface="Calibri"/>
              </a:rPr>
              <a:t>commit</a:t>
            </a:r>
            <a:r>
              <a:rPr sz="3199" spc="-7" dirty="0">
                <a:solidFill>
                  <a:srgbClr val="202020"/>
                </a:solidFill>
                <a:latin typeface="Calibri"/>
                <a:cs typeface="Calibri"/>
              </a:rPr>
              <a:t>’ </a:t>
            </a:r>
            <a:r>
              <a:rPr sz="3199" spc="87" dirty="0">
                <a:solidFill>
                  <a:srgbClr val="202020"/>
                </a:solidFill>
                <a:latin typeface="Calibri"/>
                <a:cs typeface="Calibri"/>
              </a:rPr>
              <a:t>command </a:t>
            </a:r>
            <a:r>
              <a:rPr sz="3199" spc="-27" dirty="0">
                <a:solidFill>
                  <a:srgbClr val="202020"/>
                </a:solidFill>
                <a:latin typeface="Calibri"/>
                <a:cs typeface="Calibri"/>
              </a:rPr>
              <a:t>to  </a:t>
            </a:r>
            <a:r>
              <a:rPr sz="3199" spc="80" dirty="0">
                <a:solidFill>
                  <a:srgbClr val="202020"/>
                </a:solidFill>
                <a:latin typeface="Calibri"/>
                <a:cs typeface="Calibri"/>
              </a:rPr>
              <a:t>create </a:t>
            </a:r>
            <a:r>
              <a:rPr sz="3199" spc="133" dirty="0">
                <a:solidFill>
                  <a:srgbClr val="202020"/>
                </a:solidFill>
                <a:latin typeface="Calibri"/>
                <a:cs typeface="Calibri"/>
              </a:rPr>
              <a:t>a </a:t>
            </a:r>
            <a:r>
              <a:rPr sz="3199" spc="93" dirty="0">
                <a:solidFill>
                  <a:srgbClr val="202020"/>
                </a:solidFill>
                <a:latin typeface="Calibri"/>
                <a:cs typeface="Calibri"/>
              </a:rPr>
              <a:t>new</a:t>
            </a:r>
            <a:r>
              <a:rPr sz="3199" spc="73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3199" spc="-7" dirty="0">
                <a:solidFill>
                  <a:srgbClr val="202020"/>
                </a:solidFill>
                <a:latin typeface="Calibri"/>
                <a:cs typeface="Calibri"/>
              </a:rPr>
              <a:t>commit’</a:t>
            </a:r>
            <a:endParaRPr sz="319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531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445347" y="340154"/>
            <a:ext cx="12798266" cy="1094288"/>
          </a:xfrm>
          <a:prstGeom prst="rect">
            <a:avLst/>
          </a:prstGeom>
        </p:spPr>
        <p:txBody>
          <a:bodyPr vert="horz" wrap="square" lIns="0" tIns="108345" rIns="0" bIns="0" rtlCol="0" anchor="b">
            <a:spAutoFit/>
          </a:bodyPr>
          <a:lstStyle/>
          <a:p>
            <a:pPr marL="3199600" marR="6772">
              <a:lnSpc>
                <a:spcPct val="79500"/>
              </a:lnSpc>
              <a:spcBef>
                <a:spcPts val="853"/>
              </a:spcBef>
            </a:pPr>
            <a:r>
              <a:rPr spc="160" dirty="0"/>
              <a:t>Key </a:t>
            </a:r>
            <a:r>
              <a:rPr spc="107" dirty="0"/>
              <a:t>Concepts: </a:t>
            </a:r>
            <a:r>
              <a:rPr spc="120" dirty="0"/>
              <a:t>How </a:t>
            </a:r>
            <a:r>
              <a:rPr spc="127" dirty="0"/>
              <a:t>do </a:t>
            </a:r>
            <a:r>
              <a:rPr spc="80" dirty="0"/>
              <a:t>you </a:t>
            </a:r>
            <a:r>
              <a:rPr spc="107" dirty="0"/>
              <a:t>make </a:t>
            </a:r>
            <a:r>
              <a:rPr spc="120" dirty="0"/>
              <a:t>a</a:t>
            </a:r>
            <a:r>
              <a:rPr spc="-73" dirty="0"/>
              <a:t> </a:t>
            </a:r>
            <a:r>
              <a:rPr spc="7" dirty="0"/>
              <a:t>commit  </a:t>
            </a:r>
            <a:r>
              <a:rPr spc="67" dirty="0"/>
              <a:t>anyway?</a:t>
            </a:r>
          </a:p>
        </p:txBody>
      </p:sp>
      <p:sp>
        <p:nvSpPr>
          <p:cNvPr id="3" name="object 3"/>
          <p:cNvSpPr/>
          <p:nvPr/>
        </p:nvSpPr>
        <p:spPr>
          <a:xfrm>
            <a:off x="2036358" y="1279550"/>
            <a:ext cx="8172758" cy="47704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4" name="object 4"/>
          <p:cNvSpPr txBox="1"/>
          <p:nvPr/>
        </p:nvSpPr>
        <p:spPr>
          <a:xfrm>
            <a:off x="4944931" y="5688534"/>
            <a:ext cx="2593510" cy="386298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16929">
              <a:spcBef>
                <a:spcPts val="133"/>
              </a:spcBef>
            </a:pPr>
            <a:r>
              <a:rPr sz="2399" spc="67" dirty="0">
                <a:solidFill>
                  <a:srgbClr val="414141"/>
                </a:solidFill>
                <a:latin typeface="Calibri"/>
                <a:cs typeface="Calibri"/>
              </a:rPr>
              <a:t>Time </a:t>
            </a:r>
            <a:r>
              <a:rPr sz="2399" spc="113" dirty="0">
                <a:solidFill>
                  <a:srgbClr val="414141"/>
                </a:solidFill>
                <a:latin typeface="Calibri"/>
                <a:cs typeface="Calibri"/>
              </a:rPr>
              <a:t>going</a:t>
            </a:r>
            <a:r>
              <a:rPr sz="2399" spc="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399" spc="7" dirty="0">
                <a:solidFill>
                  <a:srgbClr val="414141"/>
                </a:solidFill>
                <a:latin typeface="Calibri"/>
                <a:cs typeface="Calibri"/>
              </a:rPr>
              <a:t>forward</a:t>
            </a:r>
            <a:endParaRPr sz="2399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81498" y="5599221"/>
            <a:ext cx="6121499" cy="15236"/>
          </a:xfrm>
          <a:custGeom>
            <a:avLst/>
            <a:gdLst/>
            <a:ahLst/>
            <a:cxnLst/>
            <a:rect l="l" t="t" r="r" b="b"/>
            <a:pathLst>
              <a:path w="4592320" h="11429">
                <a:moveTo>
                  <a:pt x="0" y="0"/>
                </a:moveTo>
                <a:lnTo>
                  <a:pt x="4591742" y="10996"/>
                </a:lnTo>
              </a:path>
            </a:pathLst>
          </a:custGeom>
          <a:ln w="4889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6" name="object 6"/>
          <p:cNvSpPr/>
          <p:nvPr/>
        </p:nvSpPr>
        <p:spPr>
          <a:xfrm>
            <a:off x="9291460" y="5467035"/>
            <a:ext cx="292816" cy="2927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</p:spTree>
    <p:extLst>
      <p:ext uri="{BB962C8B-B14F-4D97-AF65-F5344CB8AC3E}">
        <p14:creationId xmlns:p14="http://schemas.microsoft.com/office/powerpoint/2010/main" val="15170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4633" y="938077"/>
            <a:ext cx="12798266" cy="1094288"/>
          </a:xfrm>
          <a:prstGeom prst="rect">
            <a:avLst/>
          </a:prstGeom>
        </p:spPr>
        <p:txBody>
          <a:bodyPr vert="horz" wrap="square" lIns="0" tIns="108345" rIns="0" bIns="0" rtlCol="0" anchor="b">
            <a:spAutoFit/>
          </a:bodyPr>
          <a:lstStyle/>
          <a:p>
            <a:pPr marL="3199600" marR="6772">
              <a:lnSpc>
                <a:spcPct val="79500"/>
              </a:lnSpc>
              <a:spcBef>
                <a:spcPts val="853"/>
              </a:spcBef>
            </a:pPr>
            <a:r>
              <a:rPr spc="160" dirty="0"/>
              <a:t>Key </a:t>
            </a:r>
            <a:r>
              <a:rPr spc="107" dirty="0"/>
              <a:t>Concepts: </a:t>
            </a:r>
            <a:r>
              <a:rPr spc="120" dirty="0"/>
              <a:t>How </a:t>
            </a:r>
            <a:r>
              <a:rPr spc="127" dirty="0"/>
              <a:t>do </a:t>
            </a:r>
            <a:r>
              <a:rPr spc="80" dirty="0"/>
              <a:t>you </a:t>
            </a:r>
            <a:r>
              <a:rPr spc="107" dirty="0"/>
              <a:t>make </a:t>
            </a:r>
            <a:r>
              <a:rPr spc="120" dirty="0"/>
              <a:t>a</a:t>
            </a:r>
            <a:r>
              <a:rPr spc="-73" dirty="0"/>
              <a:t> </a:t>
            </a:r>
            <a:r>
              <a:rPr spc="7" dirty="0"/>
              <a:t>commit  </a:t>
            </a:r>
            <a:r>
              <a:rPr spc="67" dirty="0"/>
              <a:t>anyway?</a:t>
            </a:r>
          </a:p>
        </p:txBody>
      </p:sp>
      <p:sp>
        <p:nvSpPr>
          <p:cNvPr id="3" name="object 3"/>
          <p:cNvSpPr/>
          <p:nvPr/>
        </p:nvSpPr>
        <p:spPr>
          <a:xfrm>
            <a:off x="3975628" y="1421619"/>
            <a:ext cx="7794060" cy="45493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4" name="object 4"/>
          <p:cNvSpPr/>
          <p:nvPr/>
        </p:nvSpPr>
        <p:spPr>
          <a:xfrm>
            <a:off x="4912562" y="2252905"/>
            <a:ext cx="1693739" cy="876918"/>
          </a:xfrm>
          <a:custGeom>
            <a:avLst/>
            <a:gdLst/>
            <a:ahLst/>
            <a:cxnLst/>
            <a:rect l="l" t="t" r="r" b="b"/>
            <a:pathLst>
              <a:path w="1270635" h="657860">
                <a:moveTo>
                  <a:pt x="0" y="0"/>
                </a:moveTo>
                <a:lnTo>
                  <a:pt x="1270039" y="0"/>
                </a:lnTo>
                <a:lnTo>
                  <a:pt x="1270039" y="657641"/>
                </a:lnTo>
                <a:lnTo>
                  <a:pt x="0" y="6576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5" name="object 5"/>
          <p:cNvSpPr/>
          <p:nvPr/>
        </p:nvSpPr>
        <p:spPr>
          <a:xfrm>
            <a:off x="4912562" y="2252905"/>
            <a:ext cx="1693739" cy="876918"/>
          </a:xfrm>
          <a:custGeom>
            <a:avLst/>
            <a:gdLst/>
            <a:ahLst/>
            <a:cxnLst/>
            <a:rect l="l" t="t" r="r" b="b"/>
            <a:pathLst>
              <a:path w="1270635" h="657860">
                <a:moveTo>
                  <a:pt x="0" y="0"/>
                </a:moveTo>
                <a:lnTo>
                  <a:pt x="1270038" y="0"/>
                </a:lnTo>
                <a:lnTo>
                  <a:pt x="1270038" y="657641"/>
                </a:lnTo>
                <a:lnTo>
                  <a:pt x="0" y="65764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6" name="object 6"/>
          <p:cNvSpPr txBox="1"/>
          <p:nvPr/>
        </p:nvSpPr>
        <p:spPr>
          <a:xfrm>
            <a:off x="6194809" y="5591838"/>
            <a:ext cx="2593510" cy="386298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16929">
              <a:spcBef>
                <a:spcPts val="133"/>
              </a:spcBef>
            </a:pPr>
            <a:r>
              <a:rPr sz="2399" spc="67" dirty="0">
                <a:solidFill>
                  <a:srgbClr val="414141"/>
                </a:solidFill>
                <a:latin typeface="Calibri"/>
                <a:cs typeface="Calibri"/>
              </a:rPr>
              <a:t>Time </a:t>
            </a:r>
            <a:r>
              <a:rPr sz="2399" spc="113" dirty="0">
                <a:solidFill>
                  <a:srgbClr val="414141"/>
                </a:solidFill>
                <a:latin typeface="Calibri"/>
                <a:cs typeface="Calibri"/>
              </a:rPr>
              <a:t>going</a:t>
            </a:r>
            <a:r>
              <a:rPr sz="2399" spc="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399" spc="7" dirty="0">
                <a:solidFill>
                  <a:srgbClr val="414141"/>
                </a:solidFill>
                <a:latin typeface="Calibri"/>
                <a:cs typeface="Calibri"/>
              </a:rPr>
              <a:t>forward</a:t>
            </a:r>
            <a:endParaRPr sz="2399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395148" y="5547821"/>
            <a:ext cx="6121499" cy="15236"/>
          </a:xfrm>
          <a:custGeom>
            <a:avLst/>
            <a:gdLst/>
            <a:ahLst/>
            <a:cxnLst/>
            <a:rect l="l" t="t" r="r" b="b"/>
            <a:pathLst>
              <a:path w="4592320" h="11429">
                <a:moveTo>
                  <a:pt x="0" y="0"/>
                </a:moveTo>
                <a:lnTo>
                  <a:pt x="4591742" y="10996"/>
                </a:lnTo>
              </a:path>
            </a:pathLst>
          </a:custGeom>
          <a:ln w="4889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8" name="object 8"/>
          <p:cNvSpPr/>
          <p:nvPr/>
        </p:nvSpPr>
        <p:spPr>
          <a:xfrm>
            <a:off x="10287739" y="5415634"/>
            <a:ext cx="292816" cy="292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</p:spTree>
    <p:extLst>
      <p:ext uri="{BB962C8B-B14F-4D97-AF65-F5344CB8AC3E}">
        <p14:creationId xmlns:p14="http://schemas.microsoft.com/office/powerpoint/2010/main" val="24869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705"/>
            <a:ext cx="12188822" cy="68374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3" name="object 3"/>
          <p:cNvSpPr/>
          <p:nvPr/>
        </p:nvSpPr>
        <p:spPr>
          <a:xfrm>
            <a:off x="0" y="3182213"/>
            <a:ext cx="148128" cy="2064482"/>
          </a:xfrm>
          <a:custGeom>
            <a:avLst/>
            <a:gdLst/>
            <a:ahLst/>
            <a:cxnLst/>
            <a:rect l="l" t="t" r="r" b="b"/>
            <a:pathLst>
              <a:path w="111125" h="1548764">
                <a:moveTo>
                  <a:pt x="110964" y="1548283"/>
                </a:moveTo>
                <a:lnTo>
                  <a:pt x="110964" y="0"/>
                </a:lnTo>
                <a:lnTo>
                  <a:pt x="0" y="0"/>
                </a:lnTo>
                <a:lnTo>
                  <a:pt x="0" y="1548283"/>
                </a:lnTo>
                <a:lnTo>
                  <a:pt x="110964" y="1548283"/>
                </a:lnTo>
                <a:close/>
              </a:path>
            </a:pathLst>
          </a:custGeom>
          <a:solidFill>
            <a:srgbClr val="FC306E"/>
          </a:solid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4" name="object 4"/>
          <p:cNvSpPr/>
          <p:nvPr/>
        </p:nvSpPr>
        <p:spPr>
          <a:xfrm>
            <a:off x="4903251" y="466402"/>
            <a:ext cx="2347475" cy="23832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771492" y="2952806"/>
            <a:ext cx="4999111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60" dirty="0"/>
              <a:t>Additional</a:t>
            </a:r>
            <a:r>
              <a:rPr sz="4266" spc="73" dirty="0"/>
              <a:t> </a:t>
            </a:r>
            <a:r>
              <a:rPr sz="4266" spc="200" dirty="0"/>
              <a:t>Resources</a:t>
            </a:r>
            <a:endParaRPr sz="4266"/>
          </a:p>
        </p:txBody>
      </p:sp>
    </p:spTree>
    <p:extLst>
      <p:ext uri="{BB962C8B-B14F-4D97-AF65-F5344CB8AC3E}">
        <p14:creationId xmlns:p14="http://schemas.microsoft.com/office/powerpoint/2010/main" val="372070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4999111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60" dirty="0"/>
              <a:t>Additional</a:t>
            </a:r>
            <a:r>
              <a:rPr sz="4266" spc="73" dirty="0"/>
              <a:t> </a:t>
            </a:r>
            <a:r>
              <a:rPr sz="4266" spc="200" dirty="0"/>
              <a:t>Resources</a:t>
            </a:r>
            <a:endParaRPr sz="4266"/>
          </a:p>
        </p:txBody>
      </p:sp>
      <p:sp>
        <p:nvSpPr>
          <p:cNvPr id="3" name="object 3"/>
          <p:cNvSpPr txBox="1"/>
          <p:nvPr/>
        </p:nvSpPr>
        <p:spPr>
          <a:xfrm>
            <a:off x="4210222" y="1797896"/>
            <a:ext cx="6850289" cy="4313142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702558" indent="-685629">
              <a:lnSpc>
                <a:spcPts val="3339"/>
              </a:lnSpc>
              <a:spcBef>
                <a:spcPts val="133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2799" spc="53" dirty="0">
                <a:solidFill>
                  <a:srgbClr val="414141"/>
                </a:solidFill>
                <a:latin typeface="Calibri"/>
                <a:cs typeface="Calibri"/>
              </a:rPr>
              <a:t>Oﬃcial </a:t>
            </a:r>
            <a:r>
              <a:rPr sz="2799" spc="20" dirty="0">
                <a:solidFill>
                  <a:srgbClr val="414141"/>
                </a:solidFill>
                <a:latin typeface="Calibri"/>
                <a:cs typeface="Calibri"/>
              </a:rPr>
              <a:t>git </a:t>
            </a:r>
            <a:r>
              <a:rPr sz="2799" spc="40" dirty="0">
                <a:solidFill>
                  <a:srgbClr val="414141"/>
                </a:solidFill>
                <a:latin typeface="Calibri"/>
                <a:cs typeface="Calibri"/>
              </a:rPr>
              <a:t>site </a:t>
            </a:r>
            <a:r>
              <a:rPr sz="2799" spc="93" dirty="0">
                <a:solidFill>
                  <a:srgbClr val="414141"/>
                </a:solidFill>
                <a:latin typeface="Calibri"/>
                <a:cs typeface="Calibri"/>
              </a:rPr>
              <a:t>and</a:t>
            </a:r>
            <a:r>
              <a:rPr sz="2799" spc="22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799" spc="-47" dirty="0">
                <a:solidFill>
                  <a:srgbClr val="414141"/>
                </a:solidFill>
                <a:latin typeface="Calibri"/>
                <a:cs typeface="Calibri"/>
              </a:rPr>
              <a:t>tutorial:</a:t>
            </a:r>
            <a:endParaRPr sz="2799">
              <a:latin typeface="Calibri"/>
              <a:cs typeface="Calibri"/>
            </a:endParaRPr>
          </a:p>
          <a:p>
            <a:pPr marL="1235824">
              <a:lnSpc>
                <a:spcPts val="2826"/>
              </a:lnSpc>
            </a:pPr>
            <a:r>
              <a:rPr sz="2399" spc="-20" dirty="0">
                <a:solidFill>
                  <a:srgbClr val="202020"/>
                </a:solidFill>
                <a:latin typeface="Calibri"/>
                <a:cs typeface="Calibri"/>
              </a:rPr>
              <a:t>https://git-scm.com/</a:t>
            </a:r>
            <a:endParaRPr sz="2399">
              <a:latin typeface="Calibri"/>
              <a:cs typeface="Calibri"/>
            </a:endParaRPr>
          </a:p>
          <a:p>
            <a:pPr marL="702558" indent="-685629">
              <a:lnSpc>
                <a:spcPts val="3306"/>
              </a:lnSpc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2799" spc="67" dirty="0">
                <a:solidFill>
                  <a:srgbClr val="414141"/>
                </a:solidFill>
                <a:latin typeface="Calibri"/>
                <a:cs typeface="Calibri"/>
              </a:rPr>
              <a:t>GitHub</a:t>
            </a:r>
            <a:r>
              <a:rPr sz="2799" spc="8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799" spc="87" dirty="0">
                <a:solidFill>
                  <a:srgbClr val="414141"/>
                </a:solidFill>
                <a:latin typeface="Calibri"/>
                <a:cs typeface="Calibri"/>
              </a:rPr>
              <a:t>guides:</a:t>
            </a:r>
            <a:endParaRPr sz="2799">
              <a:latin typeface="Calibri"/>
              <a:cs typeface="Calibri"/>
            </a:endParaRPr>
          </a:p>
          <a:p>
            <a:pPr marL="1235824">
              <a:lnSpc>
                <a:spcPts val="2859"/>
              </a:lnSpc>
            </a:pPr>
            <a:r>
              <a:rPr sz="2399" dirty="0">
                <a:solidFill>
                  <a:srgbClr val="202020"/>
                </a:solidFill>
                <a:latin typeface="Calibri"/>
                <a:cs typeface="Calibri"/>
              </a:rPr>
              <a:t>https://guides.github.com/</a:t>
            </a:r>
            <a:endParaRPr sz="2399">
              <a:latin typeface="Calibri"/>
              <a:cs typeface="Calibri"/>
            </a:endParaRPr>
          </a:p>
          <a:p>
            <a:pPr marL="702558" indent="-685629">
              <a:lnSpc>
                <a:spcPts val="3339"/>
              </a:lnSpc>
              <a:spcBef>
                <a:spcPts val="67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2799" spc="100" dirty="0">
                <a:solidFill>
                  <a:srgbClr val="414141"/>
                </a:solidFill>
                <a:latin typeface="Calibri"/>
                <a:cs typeface="Calibri"/>
              </a:rPr>
              <a:t>Command</a:t>
            </a:r>
            <a:r>
              <a:rPr sz="2799" spc="8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799" spc="60" dirty="0">
                <a:solidFill>
                  <a:srgbClr val="414141"/>
                </a:solidFill>
                <a:latin typeface="Calibri"/>
                <a:cs typeface="Calibri"/>
              </a:rPr>
              <a:t>cheatsheet:</a:t>
            </a:r>
            <a:endParaRPr sz="2799">
              <a:latin typeface="Calibri"/>
              <a:cs typeface="Calibri"/>
            </a:endParaRPr>
          </a:p>
          <a:p>
            <a:pPr marL="626377" marR="1302694" indent="609448">
              <a:lnSpc>
                <a:spcPts val="2359"/>
              </a:lnSpc>
              <a:spcBef>
                <a:spcPts val="493"/>
              </a:spcBef>
            </a:pPr>
            <a:r>
              <a:rPr sz="2399" spc="-27" dirty="0">
                <a:solidFill>
                  <a:srgbClr val="202020"/>
                </a:solidFill>
                <a:latin typeface="Calibri"/>
                <a:cs typeface="Calibri"/>
              </a:rPr>
              <a:t>https://training.github.com/kit/  </a:t>
            </a:r>
            <a:r>
              <a:rPr sz="2399" spc="33" dirty="0">
                <a:solidFill>
                  <a:srgbClr val="202020"/>
                </a:solidFill>
                <a:latin typeface="Calibri"/>
                <a:cs typeface="Calibri"/>
              </a:rPr>
              <a:t>downloads/github-git-cheat-sheet.pdf</a:t>
            </a:r>
            <a:endParaRPr sz="2399">
              <a:latin typeface="Calibri"/>
              <a:cs typeface="Calibri"/>
            </a:endParaRPr>
          </a:p>
          <a:p>
            <a:pPr marL="702558" indent="-685629">
              <a:lnSpc>
                <a:spcPts val="3319"/>
              </a:lnSpc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2799" spc="20" dirty="0">
                <a:solidFill>
                  <a:srgbClr val="414141"/>
                </a:solidFill>
                <a:latin typeface="Calibri"/>
                <a:cs typeface="Calibri"/>
              </a:rPr>
              <a:t>Interactive git</a:t>
            </a:r>
            <a:r>
              <a:rPr sz="2799" spc="14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799" spc="-47" dirty="0">
                <a:solidFill>
                  <a:srgbClr val="414141"/>
                </a:solidFill>
                <a:latin typeface="Calibri"/>
                <a:cs typeface="Calibri"/>
              </a:rPr>
              <a:t>tutorial:</a:t>
            </a:r>
            <a:endParaRPr sz="2799">
              <a:latin typeface="Calibri"/>
              <a:cs typeface="Calibri"/>
            </a:endParaRPr>
          </a:p>
          <a:p>
            <a:pPr marL="1235824">
              <a:lnSpc>
                <a:spcPts val="2859"/>
              </a:lnSpc>
            </a:pPr>
            <a:r>
              <a:rPr sz="2399" spc="-27" dirty="0">
                <a:solidFill>
                  <a:srgbClr val="202020"/>
                </a:solidFill>
                <a:latin typeface="Calibri"/>
                <a:cs typeface="Calibri"/>
              </a:rPr>
              <a:t>https://try.github.io/levels/1/challenges/1</a:t>
            </a:r>
            <a:endParaRPr sz="2399">
              <a:latin typeface="Calibri"/>
              <a:cs typeface="Calibri"/>
            </a:endParaRPr>
          </a:p>
          <a:p>
            <a:pPr marL="702558" indent="-685629">
              <a:lnSpc>
                <a:spcPts val="3339"/>
              </a:lnSpc>
              <a:spcBef>
                <a:spcPts val="67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2799" spc="27" dirty="0">
                <a:solidFill>
                  <a:srgbClr val="414141"/>
                </a:solidFill>
                <a:latin typeface="Calibri"/>
                <a:cs typeface="Calibri"/>
              </a:rPr>
              <a:t>Visual/interactive</a:t>
            </a:r>
            <a:r>
              <a:rPr sz="2799" spc="8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799" spc="60" dirty="0">
                <a:solidFill>
                  <a:srgbClr val="414141"/>
                </a:solidFill>
                <a:latin typeface="Calibri"/>
                <a:cs typeface="Calibri"/>
              </a:rPr>
              <a:t>cheatsheet:</a:t>
            </a:r>
            <a:endParaRPr sz="2799">
              <a:latin typeface="Calibri"/>
              <a:cs typeface="Calibri"/>
            </a:endParaRPr>
          </a:p>
          <a:p>
            <a:pPr marL="1235824">
              <a:lnSpc>
                <a:spcPts val="2859"/>
              </a:lnSpc>
            </a:pPr>
            <a:r>
              <a:rPr sz="2399" dirty="0">
                <a:solidFill>
                  <a:srgbClr val="202020"/>
                </a:solidFill>
                <a:latin typeface="Calibri"/>
                <a:cs typeface="Calibri"/>
                <a:hlinkClick r:id="rId2"/>
              </a:rPr>
              <a:t>http://ndpsoftware.com/git-cheatsheet.html</a:t>
            </a:r>
            <a:endParaRPr sz="239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768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361AF-0400-4A65-A8DD-B231ABE14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Operations/Functions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49BCF-CC6B-4A84-BB44-0FE14A66B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90805" indent="-90805"/>
            <a:r>
              <a:rPr lang="en-US" sz="1950"/>
              <a:t>Basic Lamba operator: </a:t>
            </a:r>
            <a:r>
              <a:rPr lang="en-US" sz="1950">
                <a:ea typeface="+mn-lt"/>
                <a:cs typeface="+mn-lt"/>
                <a:hlinkClick r:id="rId2"/>
              </a:rPr>
              <a:t>https://cutt.ly/gghUDLF</a:t>
            </a:r>
            <a:r>
              <a:rPr lang="en-US" sz="1950">
                <a:ea typeface="+mn-lt"/>
                <a:cs typeface="+mn-lt"/>
              </a:rPr>
              <a:t> </a:t>
            </a:r>
            <a:endParaRPr lang="en-US" sz="1950"/>
          </a:p>
          <a:p>
            <a:pPr marL="90805" indent="-90805"/>
            <a:r>
              <a:rPr lang="en-US" sz="1950"/>
              <a:t>Lambda Functions: </a:t>
            </a:r>
            <a:r>
              <a:rPr lang="en-US" sz="1950">
                <a:ea typeface="+mn-lt"/>
                <a:cs typeface="+mn-lt"/>
                <a:hlinkClick r:id="rId3"/>
              </a:rPr>
              <a:t>https://cutt.ly/HghUHcV</a:t>
            </a:r>
            <a:r>
              <a:rPr lang="en-US" sz="1950">
                <a:ea typeface="+mn-lt"/>
                <a:cs typeface="+mn-lt"/>
              </a:rPr>
              <a:t> </a:t>
            </a:r>
            <a:endParaRPr lang="en-US" sz="195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059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Tutorial	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96B86B"/>
                </a:solidFill>
              </a:rPr>
              <a:t>Team 6328</a:t>
            </a:r>
          </a:p>
          <a:p>
            <a:r>
              <a:rPr lang="en-US" dirty="0">
                <a:solidFill>
                  <a:srgbClr val="96B86B"/>
                </a:solidFill>
              </a:rPr>
              <a:t>Software Engineering</a:t>
            </a:r>
          </a:p>
          <a:p>
            <a:endParaRPr lang="en-US" dirty="0">
              <a:solidFill>
                <a:srgbClr val="96B8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82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608931"/>
            <a:ext cx="2324341" cy="673556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b="1" spc="133" dirty="0">
                <a:latin typeface="Calibri"/>
                <a:cs typeface="Calibri"/>
              </a:rPr>
              <a:t>Overview</a:t>
            </a:r>
            <a:endParaRPr sz="4266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10222" y="1660944"/>
            <a:ext cx="7527446" cy="3209608"/>
          </a:xfrm>
          <a:prstGeom prst="rect">
            <a:avLst/>
          </a:prstGeom>
        </p:spPr>
        <p:txBody>
          <a:bodyPr vert="horz" wrap="square" lIns="0" tIns="118502" rIns="0" bIns="0" rtlCol="0">
            <a:spAutoFit/>
          </a:bodyPr>
          <a:lstStyle/>
          <a:p>
            <a:pPr marL="362283" indent="-345352">
              <a:spcBef>
                <a:spcPts val="933"/>
              </a:spcBef>
              <a:buClr>
                <a:srgbClr val="FF0259"/>
              </a:buClr>
              <a:buAutoNum type="arabicPeriod"/>
              <a:tabLst>
                <a:tab pos="363129" algn="l"/>
              </a:tabLst>
            </a:pPr>
            <a:r>
              <a:rPr sz="3466" dirty="0">
                <a:solidFill>
                  <a:srgbClr val="414141"/>
                </a:solidFill>
                <a:latin typeface="Calibri"/>
                <a:cs typeface="Calibri"/>
              </a:rPr>
              <a:t>Install </a:t>
            </a:r>
            <a:r>
              <a:rPr sz="3466" spc="27" dirty="0">
                <a:solidFill>
                  <a:srgbClr val="414141"/>
                </a:solidFill>
                <a:latin typeface="Calibri"/>
                <a:cs typeface="Calibri"/>
              </a:rPr>
              <a:t>git </a:t>
            </a:r>
            <a:r>
              <a:rPr sz="3466" spc="113" dirty="0">
                <a:solidFill>
                  <a:srgbClr val="414141"/>
                </a:solidFill>
                <a:latin typeface="Calibri"/>
                <a:cs typeface="Calibri"/>
              </a:rPr>
              <a:t>and </a:t>
            </a:r>
            <a:r>
              <a:rPr sz="3466" spc="87" dirty="0">
                <a:solidFill>
                  <a:srgbClr val="414141"/>
                </a:solidFill>
                <a:latin typeface="Calibri"/>
                <a:cs typeface="Calibri"/>
              </a:rPr>
              <a:t>create </a:t>
            </a:r>
            <a:r>
              <a:rPr sz="3466" spc="140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466" spc="40" dirty="0">
                <a:solidFill>
                  <a:srgbClr val="414141"/>
                </a:solidFill>
                <a:latin typeface="Calibri"/>
                <a:cs typeface="Calibri"/>
              </a:rPr>
              <a:t>Github</a:t>
            </a:r>
            <a:r>
              <a:rPr sz="3466" spc="3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466" spc="93" dirty="0">
                <a:solidFill>
                  <a:srgbClr val="414141"/>
                </a:solidFill>
                <a:latin typeface="Calibri"/>
                <a:cs typeface="Calibri"/>
              </a:rPr>
              <a:t>account</a:t>
            </a:r>
            <a:endParaRPr sz="3466">
              <a:latin typeface="Calibri"/>
              <a:cs typeface="Calibri"/>
            </a:endParaRPr>
          </a:p>
          <a:p>
            <a:pPr marL="483326" indent="-466397">
              <a:spcBef>
                <a:spcPts val="806"/>
              </a:spcBef>
              <a:buClr>
                <a:srgbClr val="FF0259"/>
              </a:buClr>
              <a:buAutoNum type="arabicPeriod"/>
              <a:tabLst>
                <a:tab pos="484172" algn="l"/>
              </a:tabLst>
            </a:pPr>
            <a:r>
              <a:rPr sz="3466" spc="-27" dirty="0">
                <a:solidFill>
                  <a:srgbClr val="414141"/>
                </a:solidFill>
                <a:latin typeface="Calibri"/>
                <a:cs typeface="Calibri"/>
              </a:rPr>
              <a:t>What </a:t>
            </a:r>
            <a:r>
              <a:rPr sz="3466" spc="87" dirty="0">
                <a:solidFill>
                  <a:srgbClr val="414141"/>
                </a:solidFill>
                <a:latin typeface="Calibri"/>
                <a:cs typeface="Calibri"/>
              </a:rPr>
              <a:t>is</a:t>
            </a:r>
            <a:r>
              <a:rPr sz="3466" spc="24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466" spc="20" dirty="0">
                <a:solidFill>
                  <a:srgbClr val="414141"/>
                </a:solidFill>
                <a:latin typeface="Calibri"/>
                <a:cs typeface="Calibri"/>
              </a:rPr>
              <a:t>git?</a:t>
            </a:r>
            <a:endParaRPr sz="3466">
              <a:latin typeface="Calibri"/>
              <a:cs typeface="Calibri"/>
            </a:endParaRPr>
          </a:p>
          <a:p>
            <a:pPr marL="466397" indent="-449468">
              <a:spcBef>
                <a:spcPts val="773"/>
              </a:spcBef>
              <a:buClr>
                <a:srgbClr val="FF0259"/>
              </a:buClr>
              <a:buAutoNum type="arabicPeriod"/>
              <a:tabLst>
                <a:tab pos="467243" algn="l"/>
              </a:tabLst>
            </a:pPr>
            <a:r>
              <a:rPr sz="3466" spc="147" dirty="0">
                <a:solidFill>
                  <a:srgbClr val="414141"/>
                </a:solidFill>
                <a:latin typeface="Calibri"/>
                <a:cs typeface="Calibri"/>
              </a:rPr>
              <a:t>How </a:t>
            </a:r>
            <a:r>
              <a:rPr sz="3466" spc="193" dirty="0">
                <a:solidFill>
                  <a:srgbClr val="414141"/>
                </a:solidFill>
                <a:latin typeface="Calibri"/>
                <a:cs typeface="Calibri"/>
              </a:rPr>
              <a:t>does </a:t>
            </a:r>
            <a:r>
              <a:rPr sz="3466" spc="27" dirty="0">
                <a:solidFill>
                  <a:srgbClr val="414141"/>
                </a:solidFill>
                <a:latin typeface="Calibri"/>
                <a:cs typeface="Calibri"/>
              </a:rPr>
              <a:t>git</a:t>
            </a:r>
            <a:r>
              <a:rPr sz="3466" spc="-13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466" spc="40" dirty="0">
                <a:solidFill>
                  <a:srgbClr val="414141"/>
                </a:solidFill>
                <a:latin typeface="Calibri"/>
                <a:cs typeface="Calibri"/>
              </a:rPr>
              <a:t>work?</a:t>
            </a:r>
            <a:endParaRPr sz="3466">
              <a:latin typeface="Calibri"/>
              <a:cs typeface="Calibri"/>
            </a:endParaRPr>
          </a:p>
          <a:p>
            <a:pPr marL="464704" indent="-447775">
              <a:spcBef>
                <a:spcPts val="906"/>
              </a:spcBef>
              <a:buClr>
                <a:srgbClr val="FF0259"/>
              </a:buClr>
              <a:buAutoNum type="arabicPeriod"/>
              <a:tabLst>
                <a:tab pos="465550" algn="l"/>
              </a:tabLst>
            </a:pPr>
            <a:r>
              <a:rPr sz="3466" spc="-27" dirty="0">
                <a:solidFill>
                  <a:srgbClr val="414141"/>
                </a:solidFill>
                <a:latin typeface="Calibri"/>
                <a:cs typeface="Calibri"/>
              </a:rPr>
              <a:t>What </a:t>
            </a:r>
            <a:r>
              <a:rPr sz="3466" spc="87" dirty="0">
                <a:solidFill>
                  <a:srgbClr val="414141"/>
                </a:solidFill>
                <a:latin typeface="Calibri"/>
                <a:cs typeface="Calibri"/>
              </a:rPr>
              <a:t>is</a:t>
            </a:r>
            <a:r>
              <a:rPr sz="3466" spc="24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466" spc="67" dirty="0">
                <a:solidFill>
                  <a:srgbClr val="414141"/>
                </a:solidFill>
                <a:latin typeface="Calibri"/>
                <a:cs typeface="Calibri"/>
              </a:rPr>
              <a:t>GitHub?</a:t>
            </a:r>
            <a:endParaRPr sz="3466">
              <a:latin typeface="Calibri"/>
              <a:cs typeface="Calibri"/>
            </a:endParaRPr>
          </a:p>
          <a:p>
            <a:pPr marL="483326" indent="-466397">
              <a:spcBef>
                <a:spcPts val="773"/>
              </a:spcBef>
              <a:buClr>
                <a:srgbClr val="FF0259"/>
              </a:buClr>
              <a:buAutoNum type="arabicPeriod"/>
              <a:tabLst>
                <a:tab pos="484172" algn="l"/>
              </a:tabLst>
            </a:pPr>
            <a:r>
              <a:rPr sz="3466" spc="147" dirty="0">
                <a:solidFill>
                  <a:srgbClr val="414141"/>
                </a:solidFill>
                <a:latin typeface="Calibri"/>
                <a:cs typeface="Calibri"/>
              </a:rPr>
              <a:t>Quick </a:t>
            </a:r>
            <a:r>
              <a:rPr sz="3466" spc="120" dirty="0">
                <a:solidFill>
                  <a:srgbClr val="414141"/>
                </a:solidFill>
                <a:latin typeface="Calibri"/>
                <a:cs typeface="Calibri"/>
              </a:rPr>
              <a:t>example using </a:t>
            </a:r>
            <a:r>
              <a:rPr sz="3466" spc="27" dirty="0">
                <a:solidFill>
                  <a:srgbClr val="414141"/>
                </a:solidFill>
                <a:latin typeface="Calibri"/>
                <a:cs typeface="Calibri"/>
              </a:rPr>
              <a:t>git </a:t>
            </a:r>
            <a:r>
              <a:rPr sz="3466" spc="113" dirty="0">
                <a:solidFill>
                  <a:srgbClr val="414141"/>
                </a:solidFill>
                <a:latin typeface="Calibri"/>
                <a:cs typeface="Calibri"/>
              </a:rPr>
              <a:t>and</a:t>
            </a:r>
            <a:r>
              <a:rPr sz="3466" spc="10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466" spc="80" dirty="0">
                <a:solidFill>
                  <a:srgbClr val="414141"/>
                </a:solidFill>
                <a:latin typeface="Calibri"/>
                <a:cs typeface="Calibri"/>
              </a:rPr>
              <a:t>GitHub</a:t>
            </a:r>
            <a:endParaRPr sz="3466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1157" y="1981200"/>
            <a:ext cx="3190166" cy="31901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5" name="object 5"/>
          <p:cNvSpPr txBox="1"/>
          <p:nvPr/>
        </p:nvSpPr>
        <p:spPr>
          <a:xfrm>
            <a:off x="1278090" y="5334000"/>
            <a:ext cx="1536300" cy="386298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16929">
              <a:spcBef>
                <a:spcPts val="133"/>
              </a:spcBef>
            </a:pPr>
            <a:r>
              <a:rPr sz="2399" spc="27" dirty="0">
                <a:solidFill>
                  <a:srgbClr val="414141"/>
                </a:solidFill>
                <a:latin typeface="Calibri"/>
                <a:cs typeface="Calibri"/>
              </a:rPr>
              <a:t>Github</a:t>
            </a:r>
            <a:r>
              <a:rPr sz="2399" spc="-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399" spc="67" dirty="0">
                <a:solidFill>
                  <a:srgbClr val="414141"/>
                </a:solidFill>
                <a:latin typeface="Calibri"/>
                <a:cs typeface="Calibri"/>
              </a:rPr>
              <a:t>icon</a:t>
            </a:r>
            <a:endParaRPr sz="2399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395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" y="895"/>
            <a:ext cx="12177545" cy="68562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3" name="object 3"/>
          <p:cNvSpPr/>
          <p:nvPr/>
        </p:nvSpPr>
        <p:spPr>
          <a:xfrm>
            <a:off x="1953135" y="2238392"/>
            <a:ext cx="10236074" cy="2212609"/>
          </a:xfrm>
          <a:custGeom>
            <a:avLst/>
            <a:gdLst/>
            <a:ahLst/>
            <a:cxnLst/>
            <a:rect l="l" t="t" r="r" b="b"/>
            <a:pathLst>
              <a:path w="7679055" h="1659889">
                <a:moveTo>
                  <a:pt x="0" y="0"/>
                </a:moveTo>
                <a:lnTo>
                  <a:pt x="7678765" y="0"/>
                </a:lnTo>
                <a:lnTo>
                  <a:pt x="7678765" y="1659660"/>
                </a:lnTo>
                <a:lnTo>
                  <a:pt x="0" y="1659660"/>
                </a:lnTo>
                <a:lnTo>
                  <a:pt x="0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4" name="object 4"/>
          <p:cNvSpPr txBox="1"/>
          <p:nvPr/>
        </p:nvSpPr>
        <p:spPr>
          <a:xfrm>
            <a:off x="2058095" y="2515025"/>
            <a:ext cx="8639676" cy="1658185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16929" marR="6772">
              <a:spcBef>
                <a:spcPts val="133"/>
              </a:spcBef>
            </a:pPr>
            <a:r>
              <a:rPr sz="5332" dirty="0">
                <a:solidFill>
                  <a:srgbClr val="FFFFFF"/>
                </a:solidFill>
                <a:latin typeface="Calibri"/>
                <a:cs typeface="Calibri"/>
              </a:rPr>
              <a:t>Install </a:t>
            </a:r>
            <a:r>
              <a:rPr sz="5332" spc="40" dirty="0">
                <a:solidFill>
                  <a:srgbClr val="FFFFFF"/>
                </a:solidFill>
                <a:latin typeface="Calibri"/>
                <a:cs typeface="Calibri"/>
              </a:rPr>
              <a:t>git </a:t>
            </a:r>
            <a:r>
              <a:rPr sz="5332" spc="18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5332" spc="22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5332" spc="140" dirty="0">
                <a:solidFill>
                  <a:srgbClr val="FFFFFF"/>
                </a:solidFill>
                <a:latin typeface="Calibri"/>
                <a:cs typeface="Calibri"/>
              </a:rPr>
              <a:t>create </a:t>
            </a:r>
            <a:r>
              <a:rPr sz="5332" spc="127" dirty="0">
                <a:solidFill>
                  <a:srgbClr val="FFFFFF"/>
                </a:solidFill>
                <a:latin typeface="Calibri"/>
                <a:cs typeface="Calibri"/>
              </a:rPr>
              <a:t>GitHub  </a:t>
            </a:r>
            <a:r>
              <a:rPr sz="5332" spc="147" dirty="0">
                <a:solidFill>
                  <a:srgbClr val="FFFFFF"/>
                </a:solidFill>
                <a:latin typeface="Calibri"/>
                <a:cs typeface="Calibri"/>
              </a:rPr>
              <a:t>account</a:t>
            </a:r>
            <a:endParaRPr sz="5332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" y="2238392"/>
            <a:ext cx="1953598" cy="2212609"/>
          </a:xfrm>
          <a:custGeom>
            <a:avLst/>
            <a:gdLst/>
            <a:ahLst/>
            <a:cxnLst/>
            <a:rect l="l" t="t" r="r" b="b"/>
            <a:pathLst>
              <a:path w="1465580" h="1659889">
                <a:moveTo>
                  <a:pt x="0" y="0"/>
                </a:moveTo>
                <a:lnTo>
                  <a:pt x="1465230" y="0"/>
                </a:lnTo>
                <a:lnTo>
                  <a:pt x="1465230" y="1659660"/>
                </a:lnTo>
                <a:lnTo>
                  <a:pt x="0" y="1659660"/>
                </a:lnTo>
                <a:lnTo>
                  <a:pt x="0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12771" y="2280060"/>
            <a:ext cx="534954" cy="1986416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12797" spc="-2546" dirty="0">
                <a:solidFill>
                  <a:srgbClr val="3D8CA0"/>
                </a:solidFill>
              </a:rPr>
              <a:t>1</a:t>
            </a:r>
            <a:endParaRPr sz="12797"/>
          </a:p>
        </p:txBody>
      </p:sp>
    </p:spTree>
    <p:extLst>
      <p:ext uri="{BB962C8B-B14F-4D97-AF65-F5344CB8AC3E}">
        <p14:creationId xmlns:p14="http://schemas.microsoft.com/office/powerpoint/2010/main" val="96298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2072947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dirty="0"/>
              <a:t>Install</a:t>
            </a:r>
            <a:r>
              <a:rPr sz="4266" spc="40" dirty="0"/>
              <a:t> </a:t>
            </a:r>
            <a:r>
              <a:rPr sz="4266" spc="33" dirty="0"/>
              <a:t>git</a:t>
            </a:r>
            <a:endParaRPr sz="4266"/>
          </a:p>
        </p:txBody>
      </p:sp>
      <p:sp>
        <p:nvSpPr>
          <p:cNvPr id="3" name="object 3"/>
          <p:cNvSpPr txBox="1"/>
          <p:nvPr/>
        </p:nvSpPr>
        <p:spPr>
          <a:xfrm>
            <a:off x="4210222" y="1776736"/>
            <a:ext cx="6991645" cy="4202535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626377" indent="-609448">
              <a:lnSpc>
                <a:spcPts val="3193"/>
              </a:lnSpc>
              <a:spcBef>
                <a:spcPts val="133"/>
              </a:spcBef>
              <a:buClr>
                <a:srgbClr val="E5425D"/>
              </a:buClr>
              <a:buFont typeface="Arial"/>
              <a:buChar char="•"/>
              <a:tabLst>
                <a:tab pos="625530" algn="l"/>
                <a:tab pos="626377" algn="l"/>
              </a:tabLst>
            </a:pPr>
            <a:r>
              <a:rPr sz="2666" b="1" spc="93" dirty="0">
                <a:solidFill>
                  <a:srgbClr val="414141"/>
                </a:solidFill>
                <a:latin typeface="Calibri"/>
                <a:cs typeface="Calibri"/>
              </a:rPr>
              <a:t>Linux</a:t>
            </a:r>
            <a:r>
              <a:rPr sz="2666" b="1" spc="73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666" b="1" spc="53" dirty="0">
                <a:solidFill>
                  <a:srgbClr val="414141"/>
                </a:solidFill>
                <a:latin typeface="Calibri"/>
                <a:cs typeface="Calibri"/>
              </a:rPr>
              <a:t>(Debian)</a:t>
            </a:r>
            <a:endParaRPr sz="2666" dirty="0">
              <a:latin typeface="Calibri"/>
              <a:cs typeface="Calibri"/>
            </a:endParaRPr>
          </a:p>
          <a:p>
            <a:pPr marL="1396651" lvl="1" indent="-160826">
              <a:lnSpc>
                <a:spcPts val="2713"/>
              </a:lnSpc>
              <a:buChar char="-"/>
              <a:tabLst>
                <a:tab pos="1397497" algn="l"/>
              </a:tabLst>
            </a:pPr>
            <a:r>
              <a:rPr sz="2266" spc="60" dirty="0">
                <a:solidFill>
                  <a:srgbClr val="202020"/>
                </a:solidFill>
                <a:latin typeface="Calibri"/>
                <a:cs typeface="Calibri"/>
              </a:rPr>
              <a:t>Command: </a:t>
            </a:r>
            <a:r>
              <a:rPr sz="2266" spc="-7" dirty="0">
                <a:solidFill>
                  <a:srgbClr val="202020"/>
                </a:solidFill>
                <a:latin typeface="Lucida Console"/>
                <a:cs typeface="Lucida Console"/>
              </a:rPr>
              <a:t>sudo apt-get install</a:t>
            </a:r>
            <a:r>
              <a:rPr sz="2266" dirty="0">
                <a:solidFill>
                  <a:srgbClr val="202020"/>
                </a:solidFill>
                <a:latin typeface="Lucida Console"/>
                <a:cs typeface="Lucida Console"/>
              </a:rPr>
              <a:t> </a:t>
            </a:r>
            <a:r>
              <a:rPr sz="2266" spc="-7" dirty="0">
                <a:solidFill>
                  <a:srgbClr val="202020"/>
                </a:solidFill>
                <a:latin typeface="Lucida Console"/>
                <a:cs typeface="Lucida Console"/>
              </a:rPr>
              <a:t>git</a:t>
            </a:r>
            <a:endParaRPr sz="2266" dirty="0">
              <a:latin typeface="Lucida Console"/>
              <a:cs typeface="Lucida Console"/>
            </a:endParaRPr>
          </a:p>
          <a:p>
            <a:pPr lvl="1">
              <a:lnSpc>
                <a:spcPct val="100000"/>
              </a:lnSpc>
              <a:buClr>
                <a:srgbClr val="202020"/>
              </a:buClr>
              <a:buFont typeface="Calibri"/>
              <a:buChar char="-"/>
            </a:pPr>
            <a:endParaRPr sz="2399" dirty="0">
              <a:latin typeface="Times New Roman"/>
              <a:cs typeface="Times New Roman"/>
            </a:endParaRPr>
          </a:p>
          <a:p>
            <a:pPr marL="702558" indent="-685629">
              <a:lnSpc>
                <a:spcPts val="3193"/>
              </a:lnSpc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2666" b="1" spc="93" dirty="0">
                <a:solidFill>
                  <a:srgbClr val="414141"/>
                </a:solidFill>
                <a:latin typeface="Calibri"/>
                <a:cs typeface="Calibri"/>
              </a:rPr>
              <a:t>Linux</a:t>
            </a:r>
            <a:r>
              <a:rPr sz="2666" b="1" spc="73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666" b="1" spc="60" dirty="0">
                <a:solidFill>
                  <a:srgbClr val="414141"/>
                </a:solidFill>
                <a:latin typeface="Calibri"/>
                <a:cs typeface="Calibri"/>
              </a:rPr>
              <a:t>(Fedora)</a:t>
            </a:r>
            <a:endParaRPr sz="2666" dirty="0">
              <a:latin typeface="Calibri"/>
              <a:cs typeface="Calibri"/>
            </a:endParaRPr>
          </a:p>
          <a:p>
            <a:pPr marL="1396651" lvl="1" indent="-160826">
              <a:lnSpc>
                <a:spcPts val="2713"/>
              </a:lnSpc>
              <a:buChar char="-"/>
              <a:tabLst>
                <a:tab pos="1397497" algn="l"/>
              </a:tabLst>
            </a:pPr>
            <a:r>
              <a:rPr sz="2266" spc="60" dirty="0">
                <a:solidFill>
                  <a:srgbClr val="202020"/>
                </a:solidFill>
                <a:latin typeface="Calibri"/>
                <a:cs typeface="Calibri"/>
              </a:rPr>
              <a:t>Command: </a:t>
            </a:r>
            <a:r>
              <a:rPr sz="2266" spc="-7" dirty="0">
                <a:solidFill>
                  <a:srgbClr val="202020"/>
                </a:solidFill>
                <a:latin typeface="Lucida Console"/>
                <a:cs typeface="Lucida Console"/>
              </a:rPr>
              <a:t>sudo yum install git</a:t>
            </a:r>
            <a:endParaRPr sz="2266" dirty="0">
              <a:latin typeface="Lucida Console"/>
              <a:cs typeface="Lucida Console"/>
            </a:endParaRPr>
          </a:p>
          <a:p>
            <a:pPr lvl="1">
              <a:lnSpc>
                <a:spcPct val="100000"/>
              </a:lnSpc>
              <a:buClr>
                <a:srgbClr val="202020"/>
              </a:buClr>
              <a:buFont typeface="Calibri"/>
              <a:buChar char="-"/>
            </a:pPr>
            <a:endParaRPr sz="2399" dirty="0">
              <a:latin typeface="Times New Roman"/>
              <a:cs typeface="Times New Roman"/>
            </a:endParaRPr>
          </a:p>
          <a:p>
            <a:pPr marL="702558" indent="-685629">
              <a:lnSpc>
                <a:spcPts val="3193"/>
              </a:lnSpc>
              <a:spcBef>
                <a:spcPts val="7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2666" b="1" spc="67" dirty="0">
                <a:solidFill>
                  <a:srgbClr val="414141"/>
                </a:solidFill>
                <a:latin typeface="Calibri"/>
                <a:cs typeface="Calibri"/>
              </a:rPr>
              <a:t>Mac</a:t>
            </a:r>
            <a:endParaRPr sz="2666" dirty="0">
              <a:latin typeface="Calibri"/>
              <a:cs typeface="Calibri"/>
            </a:endParaRPr>
          </a:p>
          <a:p>
            <a:pPr marL="1396651" lvl="1" indent="-160826">
              <a:lnSpc>
                <a:spcPts val="2713"/>
              </a:lnSpc>
              <a:buChar char="-"/>
              <a:tabLst>
                <a:tab pos="1397497" algn="l"/>
              </a:tabLst>
            </a:pPr>
            <a:r>
              <a:rPr sz="2266" dirty="0">
                <a:solidFill>
                  <a:srgbClr val="202020"/>
                </a:solidFill>
                <a:latin typeface="Calibri"/>
                <a:cs typeface="Calibri"/>
                <a:hlinkClick r:id="rId2"/>
              </a:rPr>
              <a:t>http://git-scm.com/download/mac</a:t>
            </a:r>
            <a:endParaRPr sz="2266" dirty="0">
              <a:latin typeface="Calibri"/>
              <a:cs typeface="Calibri"/>
            </a:endParaRPr>
          </a:p>
          <a:p>
            <a:pPr lvl="1">
              <a:spcBef>
                <a:spcPts val="13"/>
              </a:spcBef>
              <a:buClr>
                <a:srgbClr val="202020"/>
              </a:buClr>
              <a:buFont typeface="Calibri"/>
              <a:buChar char="-"/>
            </a:pPr>
            <a:endParaRPr sz="2733" dirty="0">
              <a:latin typeface="Times New Roman"/>
              <a:cs typeface="Times New Roman"/>
            </a:endParaRPr>
          </a:p>
          <a:p>
            <a:pPr marL="702558" indent="-685629">
              <a:lnSpc>
                <a:spcPts val="3193"/>
              </a:lnSpc>
              <a:spcBef>
                <a:spcPts val="7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2666" b="1" spc="67" dirty="0">
                <a:solidFill>
                  <a:srgbClr val="414141"/>
                </a:solidFill>
                <a:latin typeface="Calibri"/>
                <a:cs typeface="Calibri"/>
              </a:rPr>
              <a:t>Windows</a:t>
            </a:r>
            <a:endParaRPr sz="2666" dirty="0">
              <a:latin typeface="Calibri"/>
              <a:cs typeface="Calibri"/>
            </a:endParaRPr>
          </a:p>
          <a:p>
            <a:pPr marL="1396651" lvl="1" indent="-160826">
              <a:lnSpc>
                <a:spcPts val="2713"/>
              </a:lnSpc>
              <a:buChar char="-"/>
              <a:tabLst>
                <a:tab pos="1397497" algn="l"/>
              </a:tabLst>
            </a:pPr>
            <a:r>
              <a:rPr sz="2266" spc="-7" dirty="0">
                <a:solidFill>
                  <a:srgbClr val="202020"/>
                </a:solidFill>
                <a:latin typeface="Calibri"/>
                <a:cs typeface="Calibri"/>
                <a:hlinkClick r:id="rId3"/>
              </a:rPr>
              <a:t>http://git-scm.com/download/win</a:t>
            </a:r>
            <a:endParaRPr sz="2266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079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5301291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160" dirty="0"/>
              <a:t>Create </a:t>
            </a:r>
            <a:r>
              <a:rPr sz="4266" spc="53" dirty="0"/>
              <a:t>Github</a:t>
            </a:r>
            <a:r>
              <a:rPr sz="4266" spc="20" dirty="0"/>
              <a:t> </a:t>
            </a:r>
            <a:r>
              <a:rPr sz="4266" spc="120" dirty="0"/>
              <a:t>account</a:t>
            </a:r>
            <a:endParaRPr sz="4266"/>
          </a:p>
        </p:txBody>
      </p:sp>
      <p:sp>
        <p:nvSpPr>
          <p:cNvPr id="3" name="object 3"/>
          <p:cNvSpPr txBox="1"/>
          <p:nvPr/>
        </p:nvSpPr>
        <p:spPr>
          <a:xfrm>
            <a:off x="4210221" y="1659590"/>
            <a:ext cx="6151971" cy="1372609"/>
          </a:xfrm>
          <a:prstGeom prst="rect">
            <a:avLst/>
          </a:prstGeom>
        </p:spPr>
        <p:txBody>
          <a:bodyPr vert="horz" wrap="square" lIns="0" tIns="120195" rIns="0" bIns="0" rtlCol="0">
            <a:spAutoFit/>
          </a:bodyPr>
          <a:lstStyle/>
          <a:p>
            <a:pPr marL="626377" indent="-609448">
              <a:spcBef>
                <a:spcPts val="946"/>
              </a:spcBef>
              <a:buClr>
                <a:srgbClr val="E5425D"/>
              </a:buClr>
              <a:buFont typeface="Arial"/>
              <a:buChar char="•"/>
              <a:tabLst>
                <a:tab pos="625530" algn="l"/>
                <a:tab pos="626377" algn="l"/>
              </a:tabLst>
            </a:pPr>
            <a:r>
              <a:rPr sz="3732" spc="33" dirty="0">
                <a:solidFill>
                  <a:srgbClr val="414141"/>
                </a:solidFill>
                <a:latin typeface="Calibri"/>
                <a:cs typeface="Calibri"/>
                <a:hlinkClick r:id="rId2"/>
              </a:rPr>
              <a:t>www.github.com</a:t>
            </a:r>
            <a:endParaRPr sz="3732">
              <a:latin typeface="Calibri"/>
              <a:cs typeface="Calibri"/>
            </a:endParaRPr>
          </a:p>
          <a:p>
            <a:pPr marL="626377" indent="-609448">
              <a:spcBef>
                <a:spcPts val="820"/>
              </a:spcBef>
              <a:buClr>
                <a:srgbClr val="E5425D"/>
              </a:buClr>
              <a:buFont typeface="Arial"/>
              <a:buChar char="•"/>
              <a:tabLst>
                <a:tab pos="625530" algn="l"/>
                <a:tab pos="626377" algn="l"/>
              </a:tabLst>
            </a:pPr>
            <a:r>
              <a:rPr sz="3732" spc="173" dirty="0">
                <a:solidFill>
                  <a:srgbClr val="414141"/>
                </a:solidFill>
                <a:latin typeface="Calibri"/>
                <a:cs typeface="Calibri"/>
              </a:rPr>
              <a:t>Free </a:t>
            </a:r>
            <a:r>
              <a:rPr sz="3732" spc="-40" dirty="0">
                <a:solidFill>
                  <a:srgbClr val="414141"/>
                </a:solidFill>
                <a:latin typeface="Calibri"/>
                <a:cs typeface="Calibri"/>
              </a:rPr>
              <a:t>for </a:t>
            </a:r>
            <a:r>
              <a:rPr sz="3732" spc="87" dirty="0">
                <a:solidFill>
                  <a:srgbClr val="414141"/>
                </a:solidFill>
                <a:latin typeface="Calibri"/>
                <a:cs typeface="Calibri"/>
              </a:rPr>
              <a:t>public</a:t>
            </a:r>
            <a:r>
              <a:rPr sz="3732" spc="18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73" dirty="0">
                <a:solidFill>
                  <a:srgbClr val="414141"/>
                </a:solidFill>
                <a:latin typeface="Calibri"/>
                <a:cs typeface="Calibri"/>
              </a:rPr>
              <a:t>repositories</a:t>
            </a:r>
            <a:endParaRPr sz="3732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05264" y="3465258"/>
            <a:ext cx="6595667" cy="30437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</p:spTree>
    <p:extLst>
      <p:ext uri="{BB962C8B-B14F-4D97-AF65-F5344CB8AC3E}">
        <p14:creationId xmlns:p14="http://schemas.microsoft.com/office/powerpoint/2010/main" val="202376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3.xml><?xml version="1.0" encoding="utf-8"?>
<a:theme xmlns:a="http://schemas.openxmlformats.org/drawingml/2006/main" name="Office Theme">
  <a:themeElements>
    <a:clrScheme name="Woodgrain_16x9">
      <a:dk1>
        <a:sysClr val="windowText" lastClr="000000"/>
      </a:dk1>
      <a:lt1>
        <a:sysClr val="window" lastClr="FFFFFF"/>
      </a:lt1>
      <a:dk2>
        <a:srgbClr val="90B365"/>
      </a:dk2>
      <a:lt2>
        <a:srgbClr val="EEECE1"/>
      </a:lt2>
      <a:accent1>
        <a:srgbClr val="4283D2"/>
      </a:accent1>
      <a:accent2>
        <a:srgbClr val="6E9D35"/>
      </a:accent2>
      <a:accent3>
        <a:srgbClr val="DE6742"/>
      </a:accent3>
      <a:accent4>
        <a:srgbClr val="8F73DF"/>
      </a:accent4>
      <a:accent5>
        <a:srgbClr val="CB991B"/>
      </a:accent5>
      <a:accent6>
        <a:srgbClr val="7F7F7F"/>
      </a:accent6>
      <a:hlink>
        <a:srgbClr val="90B365"/>
      </a:hlink>
      <a:folHlink>
        <a:srgbClr val="7F7F7F"/>
      </a:folHlink>
    </a:clrScheme>
    <a:fontScheme name="Century">
      <a:majorFont>
        <a:latin typeface="Century"/>
        <a:ea typeface=""/>
        <a:cs typeface=""/>
      </a:majorFont>
      <a:minorFont>
        <a:latin typeface="Century"/>
        <a:ea typeface=""/>
        <a:cs typeface="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Woodgrain_16x9">
      <a:dk1>
        <a:sysClr val="windowText" lastClr="000000"/>
      </a:dk1>
      <a:lt1>
        <a:sysClr val="window" lastClr="FFFFFF"/>
      </a:lt1>
      <a:dk2>
        <a:srgbClr val="90B365"/>
      </a:dk2>
      <a:lt2>
        <a:srgbClr val="EEECE1"/>
      </a:lt2>
      <a:accent1>
        <a:srgbClr val="4283D2"/>
      </a:accent1>
      <a:accent2>
        <a:srgbClr val="6E9D35"/>
      </a:accent2>
      <a:accent3>
        <a:srgbClr val="DE6742"/>
      </a:accent3>
      <a:accent4>
        <a:srgbClr val="8F73DF"/>
      </a:accent4>
      <a:accent5>
        <a:srgbClr val="CB991B"/>
      </a:accent5>
      <a:accent6>
        <a:srgbClr val="7F7F7F"/>
      </a:accent6>
      <a:hlink>
        <a:srgbClr val="90B365"/>
      </a:hlink>
      <a:folHlink>
        <a:srgbClr val="7F7F7F"/>
      </a:folHlink>
    </a:clrScheme>
    <a:fontScheme name="Century">
      <a:majorFont>
        <a:latin typeface="Century"/>
        <a:ea typeface=""/>
        <a:cs typeface=""/>
      </a:majorFont>
      <a:minorFont>
        <a:latin typeface="Century"/>
        <a:ea typeface=""/>
        <a:cs typeface="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147DDEC6542D4C80E2AEADB2294918" ma:contentTypeVersion="2" ma:contentTypeDescription="Create a new document." ma:contentTypeScope="" ma:versionID="51248667e3f6cda6183a57bcc31f1386">
  <xsd:schema xmlns:xsd="http://www.w3.org/2001/XMLSchema" xmlns:xs="http://www.w3.org/2001/XMLSchema" xmlns:p="http://schemas.microsoft.com/office/2006/metadata/properties" xmlns:ns3="3bab8906-1c9b-46bf-a2e6-7807ac4339e6" targetNamespace="http://schemas.microsoft.com/office/2006/metadata/properties" ma:root="true" ma:fieldsID="a4e474021397f43a0dfc907f386739cf" ns3:_="">
    <xsd:import namespace="3bab8906-1c9b-46bf-a2e6-7807ac4339e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ab8906-1c9b-46bf-a2e6-7807ac4339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A1F4621-A13D-4BCB-9E8D-39340A4330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ab8906-1c9b-46bf-a2e6-7807ac4339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B44E39A-813B-4B2C-A507-9847D429A38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335E791-7449-4708-8DE9-182EC4D8A134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3bab8906-1c9b-46bf-a2e6-7807ac4339e6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</TotalTime>
  <Words>1133</Words>
  <Application>Microsoft Office PowerPoint</Application>
  <PresentationFormat>Custom</PresentationFormat>
  <Paragraphs>170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0" baseType="lpstr">
      <vt:lpstr>Retrospect</vt:lpstr>
      <vt:lpstr>Ion Boardroom</vt:lpstr>
      <vt:lpstr>Learn Python 12 </vt:lpstr>
      <vt:lpstr>Agenda</vt:lpstr>
      <vt:lpstr>Lambda Operations/Functions</vt:lpstr>
      <vt:lpstr>Lambda Operations/Functions</vt:lpstr>
      <vt:lpstr>Github Tutorial </vt:lpstr>
      <vt:lpstr>Overview</vt:lpstr>
      <vt:lpstr>1</vt:lpstr>
      <vt:lpstr>Install git</vt:lpstr>
      <vt:lpstr>Create Github account</vt:lpstr>
      <vt:lpstr>What is version control?</vt:lpstr>
      <vt:lpstr>2</vt:lpstr>
      <vt:lpstr>What is version control?</vt:lpstr>
      <vt:lpstr>What is git?</vt:lpstr>
      <vt:lpstr>What is git?</vt:lpstr>
      <vt:lpstr>3</vt:lpstr>
      <vt:lpstr>How does git work?</vt:lpstr>
      <vt:lpstr>Key Concepts: Snapshots</vt:lpstr>
      <vt:lpstr>Key Concepts: Commit</vt:lpstr>
      <vt:lpstr>Key Concepts: Commit</vt:lpstr>
      <vt:lpstr>Key Concepts: Repositories</vt:lpstr>
      <vt:lpstr>Key Concepts: Repositories</vt:lpstr>
      <vt:lpstr>Key Concepts: Repositories</vt:lpstr>
      <vt:lpstr>Key Concepts: Branches</vt:lpstr>
      <vt:lpstr>So, what does a typical project look like?</vt:lpstr>
      <vt:lpstr>So, what does a typical project look like?</vt:lpstr>
      <vt:lpstr>So, what is HEAD?</vt:lpstr>
      <vt:lpstr>So, what is HEAD?</vt:lpstr>
      <vt:lpstr>So, what is HEAD?</vt:lpstr>
      <vt:lpstr>So, what is MASTER?</vt:lpstr>
      <vt:lpstr>Key Concepts: Branching oﬀ of the master  branch</vt:lpstr>
      <vt:lpstr>Key Concepts: Branching oﬀ of the master  branch</vt:lpstr>
      <vt:lpstr>Key Concepts: Merging</vt:lpstr>
      <vt:lpstr>Key Concepts: How do you make a commit  anyway?</vt:lpstr>
      <vt:lpstr>PowerPoint Presentation</vt:lpstr>
      <vt:lpstr>Key Concepts: How do you make a commit  anyway?</vt:lpstr>
      <vt:lpstr>Key Concepts: How do you make a commit  anyway?</vt:lpstr>
      <vt:lpstr>Additional Resources</vt:lpstr>
      <vt:lpstr>Additional Resources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 Tutorial</dc:title>
  <dc:creator>Vishal Yelisetti</dc:creator>
  <cp:lastModifiedBy>Yelisetti, Vishal</cp:lastModifiedBy>
  <cp:revision>111</cp:revision>
  <dcterms:created xsi:type="dcterms:W3CDTF">2018-11-14T22:39:50Z</dcterms:created>
  <dcterms:modified xsi:type="dcterms:W3CDTF">2020-10-31T13:54:30Z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0x0101005A147DDEC6542D4C80E2AEADB2294918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